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9" r:id="rId25"/>
    <p:sldId id="281" r:id="rId26"/>
    <p:sldId id="278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8152A0-81ED-423A-A6E3-2C08F7D90B18}" type="datetimeFigureOut">
              <a:rPr lang="cs-CZ" smtClean="0"/>
              <a:pPr/>
              <a:t>16. 11. 2013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BB9839-9E6C-4A2A-A8D6-CC59C97D12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Navrh_na_vyznamenani.do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2736304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6000" dirty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>
                <a:solidFill>
                  <a:srgbClr val="002060"/>
                </a:solidFill>
                <a:latin typeface="Mistral" pitchFamily="66" charset="0"/>
              </a:rPr>
            </a:br>
            <a: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  <a:t>STATUT</a:t>
            </a:r>
            <a:b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</a:br>
            <a: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  <a:t>ČESTNÝCH  VYZNAMENÁNÍ</a:t>
            </a:r>
            <a:b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</a:br>
            <a: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  <a:t>A TITULŮ </a:t>
            </a:r>
            <a:b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</a:br>
            <a:r>
              <a:rPr lang="cs-CZ" sz="3600" b="1" dirty="0">
                <a:solidFill>
                  <a:srgbClr val="002060"/>
                </a:solidFill>
                <a:latin typeface="Segoe Script" pitchFamily="34" charset="0"/>
              </a:rPr>
              <a:t>SH ČMS</a:t>
            </a:r>
            <a: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  <a:t/>
            </a:r>
            <a:br>
              <a:rPr lang="cs-CZ" sz="6000" dirty="0" smtClean="0">
                <a:solidFill>
                  <a:srgbClr val="002060"/>
                </a:solidFill>
                <a:latin typeface="Mistral" pitchFamily="66" charset="0"/>
              </a:rPr>
            </a:br>
            <a:endParaRPr lang="cs-CZ" sz="6000" dirty="0">
              <a:solidFill>
                <a:srgbClr val="002060"/>
              </a:solidFill>
              <a:latin typeface="Segoe Script" pitchFamily="34" charset="0"/>
            </a:endParaRPr>
          </a:p>
        </p:txBody>
      </p:sp>
      <p:pic>
        <p:nvPicPr>
          <p:cNvPr id="5" name="Picture 3" descr="C:\Users\Acer\AppData\Local\Microsoft\Windows\Temporary Internet Files\Content.IE5\N65S2LO9\MC9004339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0092"/>
            <a:ext cx="1089751" cy="1089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032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Segoe Script" pitchFamily="34" charset="0"/>
              </a:rPr>
              <a:t>MEDAILE  SV. FLORIÁNA</a:t>
            </a:r>
            <a:endParaRPr lang="cs-CZ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2915816" y="1124744"/>
            <a:ext cx="5770984" cy="5184576"/>
          </a:xfrm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uděluje se členům - hasičům a </a:t>
            </a:r>
            <a:r>
              <a:rPr lang="cs-CZ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jednotkám SH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ČMS, kteří se výrazně zasloužili o </a:t>
            </a: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rozvoj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dobrovolného hasičstva</a:t>
            </a: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>
              <a:buFontTx/>
              <a:buChar char="-"/>
            </a:pP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nejdříve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 le</a:t>
            </a: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 po udělení medaile </a:t>
            </a:r>
            <a:r>
              <a:rPr lang="cs-CZ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zásluhy</a:t>
            </a:r>
          </a:p>
          <a:p>
            <a:pPr marL="0" indent="0" algn="just">
              <a:buNone/>
            </a:pPr>
            <a:r>
              <a:rPr lang="cs-CZ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(ocenění jejich další aktivní práce)</a:t>
            </a:r>
          </a:p>
          <a:p>
            <a:pPr algn="just">
              <a:buFontTx/>
              <a:buChar char="-"/>
            </a:pP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podmínkou je předchozí udělení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ČU KSH </a:t>
            </a: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minimální doba mezi </a:t>
            </a:r>
            <a:r>
              <a:rPr lang="cs-CZ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ČÚ KSH a Medailí sv.      </a:t>
            </a:r>
          </a:p>
          <a:p>
            <a:pPr marL="0" indent="0" algn="just">
              <a:buNone/>
            </a:pPr>
            <a:r>
              <a:rPr lang="cs-CZ" sz="20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Floriána </a:t>
            </a: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rok</a:t>
            </a:r>
          </a:p>
          <a:p>
            <a:pPr algn="just">
              <a:buFontTx/>
              <a:buChar char="-"/>
            </a:pP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návrh SDH po vyjádření OSH ji uděluje KSH</a:t>
            </a:r>
          </a:p>
          <a:p>
            <a:pPr algn="just"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</a:t>
            </a: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 neuděluje opětovně</a:t>
            </a:r>
          </a:p>
          <a:p>
            <a:pPr algn="just">
              <a:buFontTx/>
              <a:buChar char="-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ji udělit in memoriam</a:t>
            </a:r>
          </a:p>
          <a:p>
            <a:pPr algn="just">
              <a:buFontTx/>
              <a:buChar char="-"/>
            </a:pPr>
            <a:r>
              <a:rPr lang="cs-CZ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možné udělit i jiným právním subjektům a cizím státním příslušníkům, kteří se významnou měrou přispívají k rozvoji činnosti SH </a:t>
            </a: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ČMS</a:t>
            </a:r>
          </a:p>
          <a:p>
            <a:pPr algn="just">
              <a:buFontTx/>
              <a:buChar char="-"/>
            </a:pPr>
            <a:endParaRPr lang="cs-CZ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Medaile sv. Floriána nahrazuje odznak sv. Floriána</a:t>
            </a:r>
          </a:p>
          <a:p>
            <a:pPr marL="0" indent="0" algn="just">
              <a:buNone/>
            </a:pPr>
            <a:endParaRPr lang="cs-CZ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Zástupný symbol pro obsah 12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22" t="15222" r="66448" b="10773"/>
          <a:stretch/>
        </p:blipFill>
        <p:spPr>
          <a:xfrm>
            <a:off x="467544" y="1196752"/>
            <a:ext cx="2383695" cy="4752491"/>
          </a:xfrm>
        </p:spPr>
      </p:pic>
    </p:spTree>
    <p:extLst>
      <p:ext uri="{BB962C8B-B14F-4D97-AF65-F5344CB8AC3E}">
        <p14:creationId xmlns="" xmlns:p14="http://schemas.microsoft.com/office/powerpoint/2010/main" val="19611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08720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MEDAILE  ZA  MIMOŘÁDNÉ  ZÁSLUHY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987824" y="1340768"/>
            <a:ext cx="5760640" cy="4752528"/>
          </a:xfrm>
        </p:spPr>
        <p:txBody>
          <a:bodyPr>
            <a:normAutofit fontScale="92500"/>
          </a:bodyPr>
          <a:lstStyle/>
          <a:p>
            <a:pPr algn="just">
              <a:buFontTx/>
              <a:buChar char="-"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uděluje se členům - hasičům a </a:t>
            </a:r>
            <a:r>
              <a:rPr lang="cs-CZ" sz="2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jednotkám SH ČMS, kteří se výrazně zasloužili o rozvoj  dobrovolného hasičstva       </a:t>
            </a:r>
          </a:p>
          <a:p>
            <a:pPr algn="just">
              <a:buFontTx/>
              <a:buChar char="-"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nejdříve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 le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 po udělení </a:t>
            </a:r>
            <a:r>
              <a:rPr lang="cs-CZ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Medaile sv. Floriána</a:t>
            </a:r>
          </a:p>
          <a:p>
            <a:pPr algn="just">
              <a:buFontTx/>
              <a:buChar char="-"/>
            </a:pP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podmínkou je již udělené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ČU SH  </a:t>
            </a:r>
            <a:r>
              <a:rPr lang="cs-CZ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uplynutí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 roku </a:t>
            </a:r>
          </a:p>
          <a:p>
            <a:pPr marL="0" indent="0" algn="ctr">
              <a:buNone/>
            </a:pP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(ČU SH → 1 rok → Medaile ZMZ)</a:t>
            </a:r>
          </a:p>
          <a:p>
            <a:pPr>
              <a:buFontTx/>
              <a:buChar char="-"/>
            </a:pPr>
            <a:r>
              <a:rPr lang="cs-CZ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na návrh SDH po vyjádření OSH, KSH uděluje VV SH</a:t>
            </a:r>
          </a:p>
          <a:p>
            <a:pPr algn="just">
              <a:buFontTx/>
              <a:buChar char="-"/>
            </a:pPr>
            <a:r>
              <a:rPr lang="cs-C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</a:t>
            </a: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 neuděluje opětovně</a:t>
            </a:r>
          </a:p>
          <a:p>
            <a:pPr algn="just">
              <a:buFontTx/>
              <a:buChar char="-"/>
            </a:pP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ji udělit in memoriam</a:t>
            </a:r>
          </a:p>
          <a:p>
            <a:pPr algn="just">
              <a:buFontTx/>
              <a:buChar char="-"/>
            </a:pPr>
            <a:r>
              <a:rPr lang="cs-CZ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možné udělit i jiným právním subjektům a cizím státním příslušníkům, kteří se významnou měrou přispívají k rozvoji činnosti SH ČMS</a:t>
            </a:r>
          </a:p>
          <a:p>
            <a:pPr marL="0" indent="0" algn="ctr">
              <a:buNone/>
            </a:pPr>
            <a:endParaRPr lang="cs-CZ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cs-CZ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cs-CZ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cs-CZ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830" r="17437" b="9238"/>
          <a:stretch/>
        </p:blipFill>
        <p:spPr>
          <a:xfrm>
            <a:off x="611560" y="1340768"/>
            <a:ext cx="2232248" cy="4761596"/>
          </a:xfrm>
        </p:spPr>
      </p:pic>
    </p:spTree>
    <p:extLst>
      <p:ext uri="{BB962C8B-B14F-4D97-AF65-F5344CB8AC3E}">
        <p14:creationId xmlns="" xmlns:p14="http://schemas.microsoft.com/office/powerpoint/2010/main" val="39393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80728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Segoe Print" pitchFamily="2" charset="0"/>
              </a:rPr>
              <a:t>MEDAILE  ZA  VĚRNOST</a:t>
            </a:r>
            <a:endParaRPr lang="cs-CZ" sz="32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63888" y="1792821"/>
            <a:ext cx="5040560" cy="33537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uděluje se členům - hasičům  a  mladým      </a:t>
            </a:r>
          </a:p>
          <a:p>
            <a:pPr marL="0" indent="0">
              <a:buNone/>
            </a:pPr>
            <a:r>
              <a:rPr lang="cs-CZ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hasičům – po dovršení věku </a:t>
            </a:r>
            <a:r>
              <a:rPr lang="cs-C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15ti let</a:t>
            </a:r>
          </a:p>
          <a:p>
            <a:pPr>
              <a:buFontTx/>
              <a:buChar char="-"/>
            </a:pPr>
            <a:r>
              <a:rPr lang="cs-C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návrh SDH ji uděluje </a:t>
            </a:r>
            <a:r>
              <a:rPr lang="cs-C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VV OSH</a:t>
            </a:r>
          </a:p>
          <a:p>
            <a:pPr marL="0" indent="0">
              <a:buNone/>
            </a:pPr>
            <a:endParaRPr lang="cs-CZ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medaile se uděluje vždy při prvním udílení (zpravidla po </a:t>
            </a:r>
            <a:r>
              <a:rPr lang="cs-CZ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10-ti letech</a:t>
            </a:r>
            <a:r>
              <a:rPr lang="cs-C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cs-CZ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dalších případech se udělují jen stužky</a:t>
            </a:r>
            <a:r>
              <a:rPr lang="cs-C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cs-CZ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arial"/>
            </a:endParaRPr>
          </a:p>
          <a:p>
            <a:endParaRPr lang="cs-CZ" dirty="0" smtClean="0">
              <a:latin typeface="arial"/>
            </a:endParaRPr>
          </a:p>
          <a:p>
            <a:endParaRPr lang="cs-CZ" dirty="0" smtClean="0">
              <a:latin typeface="arial"/>
            </a:endParaRPr>
          </a:p>
          <a:p>
            <a:endParaRPr lang="cs-CZ" dirty="0" smtClean="0">
              <a:latin typeface="arial"/>
            </a:endParaRPr>
          </a:p>
          <a:p>
            <a:endParaRPr lang="cs-CZ" dirty="0" smtClean="0">
              <a:latin typeface="arial"/>
            </a:endParaRPr>
          </a:p>
          <a:p>
            <a:endParaRPr lang="cs-CZ" dirty="0" smtClean="0">
              <a:latin typeface="arial"/>
            </a:endParaRPr>
          </a:p>
          <a:p>
            <a:endParaRPr lang="cs-CZ" dirty="0" smtClean="0">
              <a:latin typeface="arial"/>
            </a:endParaRPr>
          </a:p>
          <a:p>
            <a:pPr marL="0" indent="0">
              <a:buNone/>
            </a:pPr>
            <a:endParaRPr lang="cs-CZ" dirty="0" smtClean="0">
              <a:latin typeface="arial"/>
            </a:endParaRPr>
          </a:p>
          <a:p>
            <a:r>
              <a:rPr lang="cs-CZ" dirty="0" smtClean="0">
                <a:latin typeface="arial"/>
              </a:rPr>
              <a:t> </a:t>
            </a:r>
          </a:p>
          <a:p>
            <a:endParaRPr lang="cs-CZ" dirty="0">
              <a:latin typeface="arial"/>
            </a:endParaRPr>
          </a:p>
          <a:p>
            <a:pPr marL="0" indent="0">
              <a:buNone/>
            </a:pPr>
            <a:r>
              <a:rPr lang="cs-CZ" dirty="0" smtClean="0">
                <a:latin typeface="arial"/>
              </a:rPr>
              <a:t/>
            </a:r>
            <a:br>
              <a:rPr lang="cs-CZ" dirty="0" smtClean="0">
                <a:latin typeface="arial"/>
              </a:rPr>
            </a:br>
            <a:r>
              <a:rPr lang="cs-CZ" dirty="0" smtClean="0">
                <a:latin typeface="arial"/>
              </a:rPr>
              <a:t/>
            </a:r>
            <a:br>
              <a:rPr lang="cs-CZ" dirty="0" smtClean="0">
                <a:latin typeface="arial"/>
              </a:rPr>
            </a:br>
            <a:r>
              <a:rPr lang="cs-CZ" dirty="0" smtClean="0">
                <a:latin typeface="arial"/>
              </a:rPr>
              <a:t/>
            </a:r>
            <a:br>
              <a:rPr lang="cs-CZ" dirty="0" smtClean="0">
                <a:latin typeface="arial"/>
              </a:rPr>
            </a:br>
            <a:r>
              <a:rPr lang="cs-CZ" dirty="0" smtClean="0">
                <a:latin typeface="arial"/>
              </a:rPr>
              <a:t/>
            </a:r>
            <a:br>
              <a:rPr lang="cs-CZ" dirty="0" smtClean="0">
                <a:latin typeface="arial"/>
              </a:rPr>
            </a:br>
            <a:r>
              <a:rPr lang="cs-CZ" dirty="0" smtClean="0">
                <a:latin typeface="arial"/>
              </a:rPr>
              <a:t/>
            </a:r>
            <a:br>
              <a:rPr lang="cs-CZ" dirty="0" smtClean="0">
                <a:latin typeface="arial"/>
              </a:rPr>
            </a:br>
            <a:r>
              <a:rPr lang="cs-CZ" dirty="0" smtClean="0">
                <a:latin typeface="arial"/>
              </a:rPr>
              <a:t/>
            </a:r>
            <a:br>
              <a:rPr lang="cs-CZ" dirty="0" smtClean="0">
                <a:latin typeface="arial"/>
              </a:rPr>
            </a:br>
            <a:r>
              <a:rPr lang="cs-CZ" dirty="0" smtClean="0">
                <a:latin typeface="arial"/>
              </a:rPr>
              <a:t/>
            </a:r>
            <a:br>
              <a:rPr lang="cs-CZ" dirty="0" smtClean="0">
                <a:latin typeface="arial"/>
              </a:rPr>
            </a:b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77" b="18445"/>
          <a:stretch/>
        </p:blipFill>
        <p:spPr>
          <a:xfrm>
            <a:off x="1483306" y="1834158"/>
            <a:ext cx="1800832" cy="2880320"/>
          </a:xfrm>
        </p:spPr>
      </p:pic>
      <p:pic>
        <p:nvPicPr>
          <p:cNvPr id="1027" name="Picture 3" descr="shcms-za-vernost-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492896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cms-za-vernost-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924944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hcms-za-vernost-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" y="3356992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hcms-za-vernost-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" y="3789040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hcms-za-vernost-6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7" y="4178165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hcms-za-vernost-7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19" y="4581128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shcms-za-vernost-8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1" y="5013176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hcms-za-vernost-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98550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shcms-za-vernost-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2060848"/>
            <a:ext cx="762000" cy="26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dolů 10"/>
          <p:cNvSpPr/>
          <p:nvPr/>
        </p:nvSpPr>
        <p:spPr>
          <a:xfrm rot="3539559">
            <a:off x="3389367" y="3250107"/>
            <a:ext cx="256727" cy="85516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 rot="4649187">
            <a:off x="2564850" y="3687987"/>
            <a:ext cx="355152" cy="2331823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16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864096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Segoe Script" pitchFamily="34" charset="0"/>
              </a:rPr>
              <a:t>MEDAILE  ZA  ZÁSLUHY  O  VÝCHOVU</a:t>
            </a:r>
            <a:endParaRPr lang="cs-CZ" sz="28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275856" y="1340768"/>
            <a:ext cx="5410944" cy="4824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uděluje se členům-hasičům, kteří ve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funkcích 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vedoucích kolektivů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mládeže a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dorostu nejméně 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let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dosahují příkladných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výsledků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nebo kteří svou dlouholetou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činností zvlášť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přispěli k rozvoji práce s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dětmi </a:t>
            </a: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dorostem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podmínkou pro udělení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předchozí udělení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medaile </a:t>
            </a:r>
            <a:r>
              <a:rPr lang="cs-C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příkladnou práci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návrh SDH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(OSH,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KSH) po vyjádření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OSH a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KSH ji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uděluje výkonný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výbor SH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medaile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neuděluje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opětovně</a:t>
            </a:r>
          </a:p>
          <a:p>
            <a:pPr marL="0" indent="0">
              <a:buNone/>
            </a:pPr>
            <a:r>
              <a:rPr lang="cs-CZ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lze </a:t>
            </a:r>
            <a:r>
              <a:rPr lang="cs-CZ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 udělit in memoriam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232248" cy="4415437"/>
          </a:xfrm>
        </p:spPr>
      </p:pic>
    </p:spTree>
    <p:extLst>
      <p:ext uri="{BB962C8B-B14F-4D97-AF65-F5344CB8AC3E}">
        <p14:creationId xmlns="" xmlns:p14="http://schemas.microsoft.com/office/powerpoint/2010/main" val="199626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8478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Segoe Script" pitchFamily="34" charset="0"/>
              </a:rPr>
              <a:t>ŘÁD SVATÉHO FLORIÁNA</a:t>
            </a:r>
            <a:br>
              <a:rPr lang="cs-CZ" sz="32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výběrové vyznamenání, které se uděluje členům-hasičům a </a:t>
            </a:r>
            <a:r>
              <a:rPr lang="cs-CZ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jednotkám</a:t>
            </a:r>
            <a:endParaRPr lang="cs-CZ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843808" y="1628800"/>
            <a:ext cx="6048672" cy="485740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mimořádné výsledky v činnosti </a:t>
            </a:r>
            <a:endParaRPr lang="cs-C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nejdříve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5 let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udělení medaile </a:t>
            </a:r>
            <a:r>
              <a:rPr lang="cs-C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mimořádné zásluhy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podmínkou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 udělení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udělení všech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předchozích      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vyznamenání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(ČU OSH , ZPP,  ZZ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ČU </a:t>
            </a:r>
            <a:r>
              <a:rPr lang="cs-C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KSH), </a:t>
            </a:r>
            <a:r>
              <a:rPr lang="cs-CZ" sz="1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MSv.F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ČU SH ČMS a </a:t>
            </a:r>
            <a:r>
              <a:rPr lang="cs-C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ZMZ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cs-C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minimálně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 členství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dosažení věku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let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uděluje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právnickým a fyzickým osobám v ČR i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zahraničí,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kteří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významnou měrou přispívají k rozvoji činnosti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na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návrh SDH (okrsku,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OSH,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KSH, VV SH ČMS) po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vyjádření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KSH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jej uděluje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VV SH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ČMS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řád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neuděluje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opětovně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řád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lze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udělit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memoriam.</a:t>
            </a: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9"/>
            <a:ext cx="245787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743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96144"/>
          </a:xfrm>
        </p:spPr>
        <p:txBody>
          <a:bodyPr/>
          <a:lstStyle/>
          <a:p>
            <a:r>
              <a:rPr lang="cs-CZ" sz="3200" b="1" dirty="0" smtClean="0">
                <a:latin typeface="Segoe Script" pitchFamily="34" charset="0"/>
              </a:rPr>
              <a:t>TITUL ZASLOUŽILÝ HASIČ</a:t>
            </a:r>
            <a:br>
              <a:rPr lang="cs-CZ" sz="3200" b="1" dirty="0" smtClean="0">
                <a:latin typeface="Segoe Script" pitchFamily="34" charset="0"/>
              </a:rPr>
            </a:br>
            <a:r>
              <a:rPr lang="cs-CZ" sz="2400" dirty="0" smtClean="0">
                <a:effectLst/>
                <a:latin typeface="Times New Roman" pitchFamily="18" charset="0"/>
                <a:cs typeface="Times New Roman" pitchFamily="18" charset="0"/>
              </a:rPr>
              <a:t>výběrové vyznamenání, které se uděluje jen členům,</a:t>
            </a:r>
            <a:endParaRPr lang="cs-CZ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411760" y="1916832"/>
            <a:ext cx="64807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kteří svou celoživotní prací přispěli k rozvoji dobrovolného hasičstva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uděluje se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 5 letech 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 udělení medaile ZMZ 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podmínkou  je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40-ti leté členství 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dovršení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65-ti let 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věku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návrh SDH (OSH, KSH) po vyjádření OSH a KSH titul uděluje </a:t>
            </a:r>
            <a:r>
              <a:rPr lang="cs-CZ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VV SH ČMS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 předání titulu je člen zapsán do </a:t>
            </a:r>
            <a:r>
              <a:rPr lang="cs-CZ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Pamětní knihy ZH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titul = medaile, diplom a </a:t>
            </a:r>
            <a:r>
              <a:rPr lang="cs-CZ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klopový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odznak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titul se neuděluje opětovně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lze jej udělit in memoriam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1574800" cy="4114800"/>
          </a:xfrm>
        </p:spPr>
      </p:pic>
    </p:spTree>
    <p:extLst>
      <p:ext uri="{BB962C8B-B14F-4D97-AF65-F5344CB8AC3E}">
        <p14:creationId xmlns="" xmlns:p14="http://schemas.microsoft.com/office/powerpoint/2010/main" val="4552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/>
          <a:lstStyle/>
          <a:p>
            <a:r>
              <a:rPr lang="cs-CZ" sz="3200" b="1" dirty="0" smtClean="0">
                <a:latin typeface="Segoe Script" pitchFamily="34" charset="0"/>
              </a:rPr>
              <a:t>TITULY:</a:t>
            </a:r>
            <a:endParaRPr lang="cs-CZ" sz="3200" b="1" dirty="0"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355976" y="764704"/>
            <a:ext cx="4254624" cy="50014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TITUL ČESTNÝ ČLEN SH ČMS</a:t>
            </a:r>
            <a:endParaRPr lang="cs-CZ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uděluje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fyzickým osobám, které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nejsou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nikdy nebyly nebo nemohou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být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členy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přesto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významným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způsobem zasloužily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prospěch nebo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postavení  obce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SDH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titul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udělují rozhodovací orgány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všech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stupňů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pokud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titul udělí rozhodovací orgány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OSH,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KSH nebo ústřední rozhodovací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orgány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zajistí evidenci „Čestného člena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SH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ČMS“ u zvoleného SDH.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  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výrazem titulu je medaile a jmenovací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dekret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nebo diplom, jehož obsahem je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definice postavení, práv a povinností</a:t>
            </a: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95536" y="836712"/>
            <a:ext cx="4062224" cy="50017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cs-CZ" sz="21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TITUL ČESTNÝ FUNKCIONÁŘ </a:t>
            </a:r>
          </a:p>
          <a:p>
            <a:pPr marL="0" indent="0" algn="ctr">
              <a:buNone/>
            </a:pPr>
            <a:r>
              <a:rPr lang="cs-C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(starosta</a:t>
            </a:r>
            <a:r>
              <a:rPr lang="cs-C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velitel </a:t>
            </a:r>
            <a:r>
              <a:rPr lang="cs-C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SDH, okrsku, OSH, KSH, SH ČMS</a:t>
            </a:r>
            <a:r>
              <a:rPr lang="cs-C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uděluje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členům-hasičům, kteří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svou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dlouholetou činností zvlášť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přispěli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rozvoji dobrovolného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hasičstva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již nemohou aktivně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pracovat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dané funkci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uděluje </a:t>
            </a:r>
            <a:r>
              <a:rPr lang="cs-CZ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výbor SDH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okrsku nebo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příslušný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výkonný výbor SH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ČMS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titul =  diplom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vydávaný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schvalovacím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orgánem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organizační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jednotky SH ČMS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a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propůjčené příslušné funkční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označení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798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35496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latin typeface="Segoe Script" pitchFamily="34" charset="0"/>
              </a:rPr>
              <a:t>MEDAILE ZA MEZINÁRODNÍ SPOLUPRÁCI</a:t>
            </a:r>
            <a:endParaRPr lang="cs-CZ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755576" y="1412776"/>
            <a:ext cx="7931224" cy="4392489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uděluje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cizím státním příslušníkům, členům zahraničních partnerských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hasičských a záchranářských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organizací </a:t>
            </a:r>
            <a:endParaRPr lang="cs-C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výjimečných případech též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fyzickým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právnickým osobám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ČR, </a:t>
            </a:r>
            <a:endParaRPr lang="cs-C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kteří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mimořádně zasloužili o rozvoj mezinárodní spolupráce hasičů a</a:t>
            </a:r>
          </a:p>
          <a:p>
            <a:pPr marL="0" indent="0">
              <a:buNone/>
            </a:pP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záchranářů</a:t>
            </a:r>
            <a:endParaRPr lang="cs-CZ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medaile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tři stupně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nichž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stupeň je nejvyšší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stupeň uděluje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OSH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(na návrh SDH, okrsku,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OSH)</a:t>
            </a: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stupeň uděluje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KSH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(na návrh SDH, okrsku,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OSH,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KSH)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 vyjádření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stupeň uděluje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VV SH ČMS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(na návrh SDH, okrsku,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OSH,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KSH) </a:t>
            </a:r>
            <a:endParaRPr lang="cs-C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po vyjádření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 - MSH a KSH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medaili nelze udělit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opětovně</a:t>
            </a: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lze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ji udělit in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memoriam</a:t>
            </a: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74337"/>
            <a:ext cx="1091952" cy="1368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31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txBody>
          <a:bodyPr/>
          <a:lstStyle/>
          <a:p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 smtClean="0">
                <a:latin typeface="Segoe Script" pitchFamily="34" charset="0"/>
              </a:rPr>
              <a:t/>
            </a:r>
            <a:br>
              <a:rPr lang="cs-CZ" sz="3200" b="1" dirty="0" smtClean="0">
                <a:latin typeface="Segoe Script" pitchFamily="34" charset="0"/>
              </a:rPr>
            </a:br>
            <a:r>
              <a:rPr lang="cs-CZ" sz="3200" b="1" dirty="0" smtClean="0">
                <a:latin typeface="Segoe Script" pitchFamily="34" charset="0"/>
              </a:rPr>
              <a:t/>
            </a:r>
            <a:br>
              <a:rPr lang="cs-CZ" sz="3200" b="1" dirty="0" smtClean="0">
                <a:latin typeface="Segoe Script" pitchFamily="34" charset="0"/>
              </a:rPr>
            </a:br>
            <a:r>
              <a:rPr lang="cs-CZ" sz="3200" b="1" dirty="0">
                <a:latin typeface="Segoe Script" pitchFamily="34" charset="0"/>
              </a:rPr>
              <a:t/>
            </a:r>
            <a:br>
              <a:rPr lang="cs-CZ" sz="3200" b="1" dirty="0">
                <a:latin typeface="Segoe Script" pitchFamily="34" charset="0"/>
              </a:rPr>
            </a:br>
            <a:r>
              <a:rPr lang="cs-CZ" sz="3200" b="1" dirty="0" smtClean="0">
                <a:latin typeface="Segoe Script" pitchFamily="34" charset="0"/>
              </a:rPr>
              <a:t/>
            </a:r>
            <a:br>
              <a:rPr lang="cs-CZ" sz="3200" b="1" dirty="0" smtClean="0">
                <a:latin typeface="Segoe Script" pitchFamily="34" charset="0"/>
              </a:rPr>
            </a:br>
            <a:r>
              <a:rPr lang="cs-CZ" sz="3200" b="1" dirty="0">
                <a:latin typeface="Segoe Script" pitchFamily="34" charset="0"/>
              </a:rPr>
              <a:t/>
            </a:r>
            <a:br>
              <a:rPr lang="cs-CZ" sz="3200" b="1" dirty="0">
                <a:latin typeface="Segoe Script" pitchFamily="34" charset="0"/>
              </a:rPr>
            </a:br>
            <a:r>
              <a:rPr lang="cs-CZ" sz="3200" b="1" dirty="0" smtClean="0">
                <a:latin typeface="Segoe Script" pitchFamily="34" charset="0"/>
              </a:rPr>
              <a:t/>
            </a:r>
            <a:br>
              <a:rPr lang="cs-CZ" sz="3200" b="1" dirty="0" smtClean="0">
                <a:latin typeface="Segoe Script" pitchFamily="34" charset="0"/>
              </a:rPr>
            </a:br>
            <a:r>
              <a:rPr lang="cs-CZ" sz="3200" b="1" dirty="0">
                <a:latin typeface="Segoe Script" pitchFamily="34" charset="0"/>
              </a:rPr>
              <a:t/>
            </a:r>
            <a:br>
              <a:rPr lang="cs-CZ" sz="3200" b="1" dirty="0">
                <a:latin typeface="Segoe Script" pitchFamily="34" charset="0"/>
              </a:rPr>
            </a:br>
            <a:r>
              <a:rPr lang="cs-CZ" sz="3200" b="1" dirty="0" smtClean="0">
                <a:latin typeface="Segoe Script" pitchFamily="34" charset="0"/>
              </a:rPr>
              <a:t/>
            </a:r>
            <a:br>
              <a:rPr lang="cs-CZ" sz="3200" b="1" dirty="0" smtClean="0">
                <a:latin typeface="Segoe Script" pitchFamily="34" charset="0"/>
              </a:rPr>
            </a:br>
            <a:r>
              <a:rPr lang="cs-CZ" sz="3200" b="1" dirty="0">
                <a:latin typeface="Segoe Script" pitchFamily="34" charset="0"/>
              </a:rPr>
              <a:t/>
            </a:r>
            <a:br>
              <a:rPr lang="cs-CZ" sz="3200" b="1" dirty="0">
                <a:latin typeface="Segoe Script" pitchFamily="34" charset="0"/>
              </a:rPr>
            </a:br>
            <a:r>
              <a:rPr lang="cs-CZ" sz="3200" b="1" dirty="0" smtClean="0">
                <a:latin typeface="Segoe Script" pitchFamily="34" charset="0"/>
              </a:rPr>
              <a:t/>
            </a:r>
            <a:br>
              <a:rPr lang="cs-CZ" sz="3200" b="1" dirty="0" smtClean="0">
                <a:latin typeface="Segoe Script" pitchFamily="34" charset="0"/>
              </a:rPr>
            </a:br>
            <a:r>
              <a:rPr lang="cs-CZ" sz="3200" b="1" dirty="0">
                <a:latin typeface="Segoe Script" pitchFamily="34" charset="0"/>
              </a:rPr>
              <a:t/>
            </a:r>
            <a:br>
              <a:rPr lang="cs-CZ" sz="3200" b="1" dirty="0">
                <a:latin typeface="Segoe Script" pitchFamily="34" charset="0"/>
              </a:rPr>
            </a:br>
            <a:r>
              <a:rPr lang="cs-CZ" sz="3200" b="1" dirty="0" smtClean="0">
                <a:latin typeface="Segoe Script" pitchFamily="34" charset="0"/>
              </a:rPr>
              <a:t/>
            </a:r>
            <a:br>
              <a:rPr lang="cs-CZ" sz="3200" b="1" dirty="0" smtClean="0">
                <a:latin typeface="Segoe Script" pitchFamily="34" charset="0"/>
              </a:rPr>
            </a:br>
            <a:r>
              <a:rPr lang="cs-CZ" sz="3200" b="1" dirty="0">
                <a:latin typeface="Segoe Script" pitchFamily="34" charset="0"/>
              </a:rPr>
              <a:t/>
            </a:r>
            <a:br>
              <a:rPr lang="cs-CZ" sz="3200" b="1" dirty="0">
                <a:latin typeface="Segoe Script" pitchFamily="34" charset="0"/>
              </a:rPr>
            </a:br>
            <a:r>
              <a:rPr lang="cs-CZ" sz="3200" b="1" dirty="0">
                <a:latin typeface="Segoe Script" pitchFamily="34" charset="0"/>
              </a:rPr>
              <a:t/>
            </a:r>
            <a:br>
              <a:rPr lang="cs-CZ" sz="3200" b="1" dirty="0">
                <a:latin typeface="Segoe Script" pitchFamily="34" charset="0"/>
              </a:rPr>
            </a:br>
            <a:r>
              <a:rPr lang="cs-CZ" sz="2400" b="1" dirty="0" smtClean="0">
                <a:latin typeface="Segoe Script" pitchFamily="34" charset="0"/>
              </a:rPr>
              <a:t>ZÁSLUŽNÝ ŘÁD ČESKÉHO HASIČSTVA</a:t>
            </a:r>
            <a:endParaRPr lang="cs-CZ" sz="2400" dirty="0">
              <a:latin typeface="Segoe Script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7544" y="1700809"/>
            <a:ext cx="8219256" cy="3672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výběrové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vyznamenání, které se 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uděluje právnickým a fyzickým osobám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 ČR i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v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zahraničí 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 mimořádné zásluhy o rozvoj dobrovolného hasičstva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záchranářů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v   České republice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či proslavení vlasti při mezinárodní spolupráci hasičů a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záchranářů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návrh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předkládá příslušné KSH na návrh SDH, okrsku, OSH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KSH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řád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uděluje 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Výkonný výbor SH ČMS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jako </a:t>
            </a:r>
            <a:r>
              <a:rPr lang="cs-C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nejvyšší ocenění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 zvláště vynikající </a:t>
            </a:r>
            <a:endParaRPr lang="cs-CZ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zásluhy o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rozvoj Dobrovolného hasičstva a záchranářů v České republice či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proslavení vlasti v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zahraničí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při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slavnostních příležitostech se řádová insignie nosí „in natura“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řád </a:t>
            </a:r>
            <a:r>
              <a:rPr lang="cs-CZ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 neuděluje opětovně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lze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udělit</a:t>
            </a: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memoria</a:t>
            </a:r>
            <a:r>
              <a:rPr lang="cs-CZ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cs-CZ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09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r>
              <a:rPr lang="cs-CZ" sz="4800" b="1" dirty="0" smtClean="0">
                <a:solidFill>
                  <a:srgbClr val="002060"/>
                </a:solidFill>
              </a:rPr>
              <a:t>Čestný prapor SH  ČMS</a:t>
            </a:r>
            <a:endParaRPr lang="cs-CZ" sz="4800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77881"/>
            <a:ext cx="8363272" cy="452596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propůjčuje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Sboru dobrovolných hasičů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dalším organizačním jednotkám SH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ČMS za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dlouhodobé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úspěchy při plnění úkolů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dobrovolného hasičstva </a:t>
            </a:r>
            <a:endParaRPr lang="cs-C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nejdříve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let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udělení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medaile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 mimořádné zásluhy.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 předání lze předat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finanční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odměnu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nejméně ve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výši 2000,- Kč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propůjčení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Čestného praporu schvaluje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výkonný výbor Sdružení hasičů ČMS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návrh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propůjčení Čestného praporu SH ČMS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podává nejbližší vyšší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organizační</a:t>
            </a:r>
          </a:p>
          <a:p>
            <a:pPr marL="0" indent="0">
              <a:buNone/>
            </a:pP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jednotka </a:t>
            </a:r>
            <a:r>
              <a:rPr lang="pl-PL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organizační jednotky </a:t>
            </a: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vyznamenávané</a:t>
            </a:r>
          </a:p>
          <a:p>
            <a:pPr marL="0" indent="0" algn="ctr">
              <a:buNone/>
            </a:pPr>
            <a:r>
              <a:rPr lang="pl-PL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pl-PL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čestný prapor pro SDH  - navrhuje OSH</a:t>
            </a:r>
            <a:endParaRPr lang="pl-PL" sz="1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propůjčený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Čestný prapor nesmí být žádným způsobem upravován </a:t>
            </a:r>
            <a:endParaRPr lang="cs-C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nenahrazuje prapor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SDH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nebo jiné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organizace </a:t>
            </a:r>
          </a:p>
          <a:p>
            <a:pPr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Čestný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prapor se nepropůjčuje opětovně</a:t>
            </a:r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12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7711" y="1556792"/>
            <a:ext cx="8534400" cy="3024336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Statut vyznamenání  by měl být výboru SDH nápomocen při orientaci v pravidlech při udílení  vyznamenání.</a:t>
            </a:r>
            <a:br>
              <a:rPr lang="cs-CZ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cs-CZ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Udělení vyznamenání je formou uznání a poděkování za obětavou práci v hasičském hnutí.</a:t>
            </a:r>
            <a:endParaRPr lang="cs-CZ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cer\AppData\Local\Microsoft\Windows\Temporary Internet Files\Content.IE5\N65S2LO9\MC9004339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60092"/>
            <a:ext cx="1089751" cy="1089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029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Čestné uznání SDH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5 let od udělení  </a:t>
            </a:r>
          </a:p>
          <a:p>
            <a:pPr marL="0" indent="0">
              <a:buNone/>
            </a:pPr>
            <a:r>
              <a:rPr lang="cs-CZ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 10 letech nepřetržité práce ve sdružení</a:t>
            </a:r>
          </a:p>
          <a:p>
            <a:pPr marL="0" indent="0">
              <a:buNone/>
            </a:pPr>
            <a:endParaRPr lang="cs-CZ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let od udělení</a:t>
            </a: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5 let od udělení</a:t>
            </a:r>
            <a:endParaRPr lang="cs-CZ" sz="16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rok od udělení</a:t>
            </a: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let od udělení</a:t>
            </a: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5 </a:t>
            </a:r>
            <a:r>
              <a:rPr lang="cs-C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 od udělení</a:t>
            </a: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3609" y="278393"/>
            <a:ext cx="1839339" cy="3238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1833934" y="622461"/>
            <a:ext cx="0" cy="3600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25902" y="960040"/>
            <a:ext cx="1884605" cy="3958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Čestné uznání OSH </a:t>
            </a:r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1795350" y="1355850"/>
            <a:ext cx="0" cy="4169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623466" y="1778320"/>
            <a:ext cx="1919582" cy="564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</a:t>
            </a:r>
          </a:p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 příkladnou práci</a:t>
            </a:r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>
            <a:off x="1804320" y="2401519"/>
            <a:ext cx="4339" cy="3600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40378" y="2737115"/>
            <a:ext cx="2002670" cy="377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</a:t>
            </a:r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 zásluhy</a:t>
            </a:r>
          </a:p>
          <a:p>
            <a:endParaRPr lang="cs-C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15389" y="3474544"/>
            <a:ext cx="199511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Čestné uznání KSH</a:t>
            </a:r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195736" y="311450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2196045" y="3863275"/>
            <a:ext cx="4339" cy="3450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Šipka doleva a nahoru 25"/>
          <p:cNvSpPr/>
          <p:nvPr/>
        </p:nvSpPr>
        <p:spPr>
          <a:xfrm rot="17927486">
            <a:off x="1914209" y="3238787"/>
            <a:ext cx="1620433" cy="80398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70645" y="4355751"/>
            <a:ext cx="1884605" cy="3773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sv. Floriána</a:t>
            </a:r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544154" y="5013176"/>
            <a:ext cx="199511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Čestné uznání SH</a:t>
            </a:r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Přímá spojnice se šipkou 31"/>
          <p:cNvCxnSpPr/>
          <p:nvPr/>
        </p:nvCxnSpPr>
        <p:spPr>
          <a:xfrm>
            <a:off x="2242482" y="4733140"/>
            <a:ext cx="0" cy="280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539552" y="5661248"/>
            <a:ext cx="2246958" cy="5644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</a:t>
            </a:r>
          </a:p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 mimořádné zásluhy</a:t>
            </a:r>
          </a:p>
          <a:p>
            <a:pPr algn="ctr"/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Přímá spojnice se šipkou 35"/>
          <p:cNvCxnSpPr/>
          <p:nvPr/>
        </p:nvCxnSpPr>
        <p:spPr>
          <a:xfrm>
            <a:off x="2242482" y="53732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Šipka doleva a nahoru 41"/>
          <p:cNvSpPr/>
          <p:nvPr/>
        </p:nvSpPr>
        <p:spPr>
          <a:xfrm rot="18049788">
            <a:off x="2325040" y="4648990"/>
            <a:ext cx="1168929" cy="85592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2859761" y="6064220"/>
            <a:ext cx="12458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4139952" y="5862671"/>
            <a:ext cx="199511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Titul Zasloužilý hasič</a:t>
            </a:r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bdélník 48"/>
          <p:cNvSpPr/>
          <p:nvPr/>
        </p:nvSpPr>
        <p:spPr>
          <a:xfrm>
            <a:off x="6304478" y="5862671"/>
            <a:ext cx="199511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Řád svatého Floriána</a:t>
            </a:r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1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r>
              <a:rPr lang="cs-CZ" sz="3600" b="1" dirty="0"/>
              <a:t>Návrh na udělení </a:t>
            </a:r>
            <a:r>
              <a:rPr lang="cs-CZ" sz="3600" b="1" dirty="0" smtClean="0"/>
              <a:t>vyznamenání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01419"/>
          </a:xfrm>
        </p:spPr>
        <p:txBody>
          <a:bodyPr>
            <a:noAutofit/>
          </a:bodyPr>
          <a:lstStyle/>
          <a:p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navrhovatel uznání, vyznamenání a titulů svůj návrh citlivě </a:t>
            </a: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zváží s ohledem na věk,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zdravotní </a:t>
            </a: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stav, aktivitu a zásluhy oceňovaného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udělení vyznamenání v působnosti SDH a okrsku se </a:t>
            </a: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návrh nezpracovává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udělení vyznamenání v působnosti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OSH, 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KSH a SH ČMS se zpracovává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návrh 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 předepsaném tiskopise (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příloha č. 1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předkladatel 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zodpovídá za </a:t>
            </a: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úplné zpracování návrhu včetně jeho řádného </a:t>
            </a:r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zdůvodnění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vyjímku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 pravidlech lze udělit pouze</a:t>
            </a:r>
            <a:r>
              <a:rPr lang="pl-PL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pl-PL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z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ávažných </a:t>
            </a:r>
            <a:r>
              <a:rPr lang="cs-CZ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životních situací (nemoc a vysoké 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stáří)</a:t>
            </a:r>
          </a:p>
          <a:p>
            <a:pPr marL="0" indent="0">
              <a:buNone/>
            </a:pPr>
            <a:r>
              <a:rPr lang="cs-CZ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ocenění </a:t>
            </a:r>
            <a:r>
              <a:rPr lang="cs-CZ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zvláště významného činu nebo zásluh</a:t>
            </a:r>
          </a:p>
          <a:p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pokud bude výjimka udělena, bude </a:t>
            </a:r>
            <a:r>
              <a:rPr lang="cs-CZ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 příštím návrhu na další stupeň ocenění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automaticky </a:t>
            </a:r>
            <a:r>
              <a:rPr lang="cs-CZ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uděleno ocenění - vyznamenání chybějíc</a:t>
            </a:r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í. </a:t>
            </a:r>
          </a:p>
          <a:p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výjimku </a:t>
            </a:r>
            <a:r>
              <a:rPr lang="cs-CZ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lze udělit pouze jednou v rámci celého SH ČMS</a:t>
            </a:r>
          </a:p>
        </p:txBody>
      </p:sp>
    </p:spTree>
    <p:extLst>
      <p:ext uri="{BB962C8B-B14F-4D97-AF65-F5344CB8AC3E}">
        <p14:creationId xmlns="" xmlns:p14="http://schemas.microsoft.com/office/powerpoint/2010/main" val="366784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/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Předávání 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vyznamenání</a:t>
            </a:r>
            <a:endParaRPr lang="cs-CZ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vyznamenání předává představitel orgánu, který vyznamenání udělil nebo z pověření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představitel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nižšího orgánu</a:t>
            </a:r>
          </a:p>
          <a:p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předávání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vyznamenání se </a:t>
            </a: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provádí důstojně při významných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akcích</a:t>
            </a:r>
          </a:p>
          <a:p>
            <a:pPr marL="0" indent="0" algn="ctr">
              <a:buNone/>
            </a:pPr>
            <a:r>
              <a:rPr lang="cs-CZ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(Valné hromady, oslavy založení sboru, životní jubilea)</a:t>
            </a:r>
          </a:p>
          <a:p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titul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Zasloužilý hasič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předává 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slavnostním způsobem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zpravidla</a:t>
            </a:r>
            <a:r>
              <a:rPr lang="cs-CZ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CHH v </a:t>
            </a:r>
            <a:r>
              <a:rPr lang="cs-CZ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Přibyslavi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ročně. Výjimka k předání v OSH se povoluje jen v případě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vážných zdravotních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potíží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oceněného</a:t>
            </a: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medaile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ZZŽ a </a:t>
            </a:r>
            <a:r>
              <a:rPr lang="cs-CZ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ZOaS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 předává slavnostním způsobem zpravidla v CHH Přibyslav 1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ročně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výjimka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 předání v OSH se povoluje jen v případě vážných zdravotních </a:t>
            </a: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potíží oceněného</a:t>
            </a:r>
            <a:endParaRPr lang="cs-CZ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Záslužný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řád českého hasičstva se uděluje zpravidla 1x ročně u příležitosti svátku</a:t>
            </a:r>
          </a:p>
          <a:p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sv. Floriána, nebo na sjezdu SH ČMS.</a:t>
            </a:r>
          </a:p>
          <a:p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vyznamenání </a:t>
            </a:r>
            <a:r>
              <a:rPr lang="cs-CZ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udělená in memoriam se předávají pozůstalým.</a:t>
            </a:r>
          </a:p>
        </p:txBody>
      </p:sp>
    </p:spTree>
    <p:extLst>
      <p:ext uri="{BB962C8B-B14F-4D97-AF65-F5344CB8AC3E}">
        <p14:creationId xmlns="" xmlns:p14="http://schemas.microsoft.com/office/powerpoint/2010/main" val="3585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Vzor návrhu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Výše  jmenovaný je řádným členem Sdružení od roku 1970. Od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svého vstupu k dobrovolným hasičům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aktivní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postupem doby se jeho práce přesunula do oblasti práce s hasičskou mládeží. </a:t>
            </a:r>
          </a:p>
          <a:p>
            <a:pPr marL="0" indent="0" hangingPunc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  začátku byl člen jednotky ve svém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zaměstnání, kde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byl veden jako strojník i člen výjezdové jednotky . Poté se vypracoval do vyšších funkcí a zastával práci v okrsku, okrese, kraji.</a:t>
            </a:r>
          </a:p>
          <a:p>
            <a:pPr marL="0" indent="0" hangingPunct="0">
              <a:buNone/>
            </a:pP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člen VV OSH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…..,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člen ústřední odborné rady 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 Praze, rozhodčí soutěží MH a </a:t>
            </a:r>
            <a:r>
              <a:rPr lang="cs-CZ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hangingPunct="0"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velmi obětavý, pracovitý, vstřícný. </a:t>
            </a:r>
          </a:p>
          <a:p>
            <a:pPr marL="0" indent="0" hangingPunct="0">
              <a:buNone/>
            </a:pPr>
            <a:r>
              <a:rPr lang="cs-C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Vyznamenání je navrženo k životnímu jubileu – 60 let.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70C0"/>
                </a:solidFill>
              </a:rPr>
              <a:t>                                                 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Vyznamenání je navrženo u příležitosti oslav výročí založení SDH</a:t>
            </a:r>
            <a:endParaRPr lang="cs-CZ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54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9148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Doporučení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7240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 bezproblémové vyřízení a zajištění vyznamenání je nutné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dodržet stanovené lhůty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a udílení </a:t>
            </a:r>
            <a:r>
              <a:rPr lang="cs-CZ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plánovat v dostatečném předstihu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Návrhy musí projít schválení VV OSH </a:t>
            </a:r>
            <a:r>
              <a:rPr lang="cs-CZ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VV KSHVV SH</a:t>
            </a:r>
            <a:endParaRPr lang="cs-CZ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94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Další možnosti zdůvodnění návrhů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Aktivně se účastní soutěží v PS.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Aktivně pracuje v zásahové jednotce.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 SDH je pověřen administrativní činností a vedením kroniky.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Patří mezi hlavní organizátory kulturních a společenských akcí.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Významnou měrou se podílí na výstavbě hasičské zbrojnice    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nebo na pořízení výbavy a výstroje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!!! Rozsah zdůvodnění !!!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Minimálně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 pět vět !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zdůvodnění  - návrhy OSH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 deset vět !               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návrhy KSH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marL="0" indent="0" algn="ctr">
              <a:buNone/>
            </a:pP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! skoro román !          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návrhy SH    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cs-C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35496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Doporučení</a:t>
            </a:r>
            <a:endParaRPr lang="cs-CZ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Při udělování vyznamenání zvažte </a:t>
            </a: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vhodnost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typu vyznamenání</a:t>
            </a:r>
          </a:p>
          <a:p>
            <a:pPr marL="0" indent="0">
              <a:buNone/>
            </a:pPr>
            <a:endParaRPr lang="cs-CZ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Konkrétní vyznamenání nebo Věrnostní  medaili</a:t>
            </a:r>
          </a:p>
          <a:p>
            <a:pPr marL="0" indent="0" algn="ctr">
              <a:buNone/>
            </a:pPr>
            <a:r>
              <a:rPr lang="cs-CZ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(Čestné uznání OSH  </a:t>
            </a:r>
            <a:r>
              <a:rPr lang="cs-CZ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  Věrnostní medaile za 10let)</a:t>
            </a:r>
            <a:endParaRPr lang="cs-CZ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394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328592"/>
          </a:xfrm>
        </p:spPr>
        <p:txBody>
          <a:bodyPr/>
          <a:lstStyle/>
          <a:p>
            <a:pPr algn="ctr">
              <a:buNone/>
            </a:pPr>
            <a:endParaRPr lang="cs-CZ" b="1" i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cs-CZ" b="1" i="1" dirty="0" smtClean="0">
                <a:solidFill>
                  <a:srgbClr val="FF0000"/>
                </a:solidFill>
                <a:latin typeface="+mn-lt"/>
              </a:rPr>
              <a:t>V případě potřeby se neváhejte informovat</a:t>
            </a:r>
          </a:p>
          <a:p>
            <a:pPr algn="ctr">
              <a:buNone/>
            </a:pPr>
            <a:r>
              <a:rPr lang="cs-CZ" b="1" i="1" dirty="0" smtClean="0">
                <a:solidFill>
                  <a:srgbClr val="FF0000"/>
                </a:solidFill>
                <a:latin typeface="+mn-lt"/>
              </a:rPr>
              <a:t> v kanceláři OSH</a:t>
            </a:r>
          </a:p>
          <a:p>
            <a:pPr algn="ctr">
              <a:buNone/>
            </a:pPr>
            <a:endParaRPr lang="cs-CZ" b="1" i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endParaRPr lang="cs-CZ" b="1" i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cs-CZ" b="1" i="1" dirty="0" smtClean="0">
                <a:solidFill>
                  <a:srgbClr val="FF0000"/>
                </a:solidFill>
                <a:latin typeface="+mn-lt"/>
              </a:rPr>
              <a:t>Mnoho zdaru a pevné nervy při udílení vyznamenání.</a:t>
            </a:r>
          </a:p>
          <a:p>
            <a:pPr algn="ctr">
              <a:buNone/>
            </a:pPr>
            <a:endParaRPr lang="cs-CZ" b="1" i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endParaRPr lang="cs-CZ" b="1" i="1" smtClean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cs-CZ" b="1" i="1" smtClean="0">
                <a:solidFill>
                  <a:srgbClr val="FF0000"/>
                </a:solidFill>
                <a:latin typeface="+mn-lt"/>
              </a:rPr>
              <a:t>Děkuji </a:t>
            </a:r>
            <a:r>
              <a:rPr lang="cs-CZ" b="1" i="1" dirty="0" smtClean="0">
                <a:solidFill>
                  <a:srgbClr val="FF0000"/>
                </a:solidFill>
                <a:latin typeface="+mn-lt"/>
              </a:rPr>
              <a:t>za pozornost</a:t>
            </a:r>
          </a:p>
          <a:p>
            <a:pPr algn="ctr">
              <a:buNone/>
            </a:pPr>
            <a:endParaRPr lang="cs-CZ" b="1" i="1" dirty="0" smtClean="0">
              <a:solidFill>
                <a:srgbClr val="FF0000"/>
              </a:solidFill>
              <a:latin typeface="+mn-lt"/>
            </a:endParaRPr>
          </a:p>
          <a:p>
            <a:pPr algn="ctr">
              <a:buNone/>
            </a:pPr>
            <a:r>
              <a:rPr lang="cs-CZ" b="1" i="1" dirty="0" smtClean="0">
                <a:solidFill>
                  <a:srgbClr val="FF0000"/>
                </a:solidFill>
                <a:latin typeface="+mn-lt"/>
              </a:rPr>
              <a:t>Pěkný den</a:t>
            </a:r>
            <a:endParaRPr lang="cs-CZ" b="1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</a:rPr>
              <a:t>SH ČMS uděluje následující uznání, vyznamenání a tituly:</a:t>
            </a:r>
            <a:endParaRPr lang="cs-CZ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66977" y="1628800"/>
            <a:ext cx="3888432" cy="4525963"/>
          </a:xfrm>
        </p:spPr>
        <p:txBody>
          <a:bodyPr/>
          <a:lstStyle/>
          <a:p>
            <a:pPr marL="0" indent="0">
              <a:buNone/>
            </a:pPr>
            <a:endParaRPr lang="cs-CZ" sz="800" dirty="0">
              <a:latin typeface="Segoe Script" pitchFamily="34" charset="0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Segoe Script" pitchFamily="34" charset="0"/>
              </a:rPr>
              <a:t>*</a:t>
            </a:r>
            <a:r>
              <a:rPr lang="cs-CZ" sz="2800" b="1" dirty="0" smtClean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cs-CZ" sz="2800" b="1" u="sng" dirty="0" smtClean="0">
                <a:solidFill>
                  <a:srgbClr val="FF0000"/>
                </a:solidFill>
                <a:latin typeface="Segoe Script" pitchFamily="34" charset="0"/>
              </a:rPr>
              <a:t>ČESTNÉ UZNÁNÍ</a:t>
            </a: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</a:t>
            </a: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SDH   /  okrsku</a:t>
            </a:r>
            <a:endParaRPr lang="cs-C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OSH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KSH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SH ČMS</a:t>
            </a:r>
          </a:p>
          <a:p>
            <a:pPr marL="0" indent="0">
              <a:buNone/>
            </a:pPr>
            <a:endParaRPr lang="cs-CZ" sz="900" dirty="0">
              <a:solidFill>
                <a:srgbClr val="002060"/>
              </a:solidFill>
              <a:latin typeface="Segoe Script" pitchFamily="34" charset="0"/>
            </a:endParaRPr>
          </a:p>
          <a:p>
            <a:pPr marL="0" indent="0">
              <a:buNone/>
            </a:pPr>
            <a:endParaRPr lang="cs-CZ" sz="2800" b="1" dirty="0" smtClean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4860032" y="1772816"/>
            <a:ext cx="4032448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Segoe Script" pitchFamily="34" charset="0"/>
              </a:rPr>
              <a:t>*</a:t>
            </a:r>
            <a:r>
              <a:rPr lang="cs-CZ" sz="2800" b="1" dirty="0" smtClean="0">
                <a:solidFill>
                  <a:srgbClr val="002060"/>
                </a:solidFill>
                <a:latin typeface="Segoe Script" pitchFamily="34" charset="0"/>
              </a:rPr>
              <a:t> </a:t>
            </a:r>
            <a:r>
              <a:rPr lang="cs-CZ" sz="2800" b="1" u="sng" dirty="0" smtClean="0">
                <a:solidFill>
                  <a:srgbClr val="FF0000"/>
                </a:solidFill>
                <a:latin typeface="Segoe Script" pitchFamily="34" charset="0"/>
              </a:rPr>
              <a:t>MEDAILE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Za příkladnou práci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Za zásluhy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Medaile za sv. Floriána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Za mimořádné zásluhy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Za věrnost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Za zásluhy o výchovu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Za záchranu  života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Za odvahu a statečnost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Za mezinárodní spolupráci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 Pamětní medaile</a:t>
            </a:r>
            <a:endParaRPr lang="cs-CZ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Acer\AppData\Local\Microsoft\Windows\Temporary Internet Files\Content.IE5\N65S2LO9\MC90043392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1" y="543559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49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>
                <a:solidFill>
                  <a:schemeClr val="tx2">
                    <a:lumMod val="75000"/>
                  </a:schemeClr>
                </a:solidFill>
              </a:rPr>
              <a:t>SH ČMS uděluje následující uznání, vyznamenání a tituly: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004048" y="1772816"/>
            <a:ext cx="3668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Segoe Print" pitchFamily="2" charset="0"/>
              </a:rPr>
              <a:t>*  </a:t>
            </a:r>
            <a:r>
              <a:rPr lang="cs-CZ" sz="2800" b="1" u="sng" dirty="0" smtClean="0">
                <a:solidFill>
                  <a:srgbClr val="FF0000"/>
                </a:solidFill>
                <a:latin typeface="Segoe Print" pitchFamily="2" charset="0"/>
              </a:rPr>
              <a:t>TITULY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Zasloužilý hasič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Čestný funkcionář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(starosta, velitel SDH, okrsku)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Čestný člen SH ČMS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* </a:t>
            </a:r>
            <a:r>
              <a:rPr lang="cs-CZ" b="1" u="sng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ODZNAKY</a:t>
            </a:r>
            <a:endParaRPr lang="cs-CZ" dirty="0">
              <a:solidFill>
                <a:schemeClr val="tx1"/>
              </a:solidFill>
              <a:latin typeface="Segoe Print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čestné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pamětní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odbornosti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4392488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Segoe Print" pitchFamily="2" charset="0"/>
              </a:rPr>
              <a:t>* </a:t>
            </a:r>
            <a:r>
              <a:rPr lang="cs-CZ" sz="2800" b="1" u="sng" dirty="0" smtClean="0">
                <a:solidFill>
                  <a:srgbClr val="FF0000"/>
                </a:solidFill>
                <a:latin typeface="Segoe Print" pitchFamily="2" charset="0"/>
              </a:rPr>
              <a:t>ŘÁDY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Řád sv. Floriána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Záslužný řád českého hasičstva</a:t>
            </a:r>
          </a:p>
          <a:p>
            <a:pPr>
              <a:buFontTx/>
              <a:buChar char="-"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*</a:t>
            </a:r>
            <a:r>
              <a:rPr lang="cs-CZ" b="1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cs-CZ" b="1" u="sng" dirty="0" smtClean="0">
                <a:solidFill>
                  <a:srgbClr val="FF0000"/>
                </a:solidFill>
                <a:latin typeface="Segoe Print" pitchFamily="2" charset="0"/>
                <a:cs typeface="Times New Roman" pitchFamily="18" charset="0"/>
              </a:rPr>
              <a:t>PRAPORY A STUHY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cs-C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Čestný prapor SH ČMS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Stuha k Čestnému praporu SH ČMS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Stuha k Historickému praporu SDH</a:t>
            </a:r>
          </a:p>
          <a:p>
            <a:pPr marL="0" indent="0">
              <a:buNone/>
            </a:pPr>
            <a:r>
              <a:rPr lang="cs-C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Pamětní stuha SH ČMS a </a:t>
            </a:r>
            <a:r>
              <a:rPr lang="cs-CZ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jednotek</a:t>
            </a:r>
          </a:p>
        </p:txBody>
      </p:sp>
    </p:spTree>
    <p:extLst>
      <p:ext uri="{BB962C8B-B14F-4D97-AF65-F5344CB8AC3E}">
        <p14:creationId xmlns="" xmlns:p14="http://schemas.microsoft.com/office/powerpoint/2010/main" val="6130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 anchor="t"/>
          <a:lstStyle/>
          <a:p>
            <a:pPr algn="l"/>
            <a:r>
              <a:rPr lang="cs-CZ" sz="3200" b="1" dirty="0" smtClean="0">
                <a:solidFill>
                  <a:srgbClr val="FF0000"/>
                </a:solidFill>
                <a:latin typeface="Segoe Print" pitchFamily="2" charset="0"/>
              </a:rPr>
              <a:t>ČESTNÉ  UZNÁNÍ  </a:t>
            </a:r>
            <a:r>
              <a:rPr lang="cs-CZ" sz="3200" b="1" dirty="0">
                <a:solidFill>
                  <a:srgbClr val="FF0000"/>
                </a:solidFill>
                <a:latin typeface="Segoe Print" pitchFamily="2" charset="0"/>
              </a:rPr>
              <a:t>(</a:t>
            </a:r>
            <a:r>
              <a:rPr lang="cs-CZ" sz="3200" b="1" dirty="0" smtClean="0">
                <a:solidFill>
                  <a:srgbClr val="FF0000"/>
                </a:solidFill>
                <a:latin typeface="Segoe Print" pitchFamily="2" charset="0"/>
              </a:rPr>
              <a:t>ČU)  SDH  /  OSH                     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se uděluje členům - hasičům a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jednotkám za aktivní činnost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347864" y="2060848"/>
            <a:ext cx="5256584" cy="432048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* ČU  SDH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návrh na udělení  projednává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výbor SDH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čestné uznání SDH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DIPLOM</a:t>
            </a:r>
          </a:p>
          <a:p>
            <a:pPr marL="0" indent="0">
              <a:buNone/>
            </a:pPr>
            <a:endParaRPr lang="cs-CZ" sz="1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* ČU OSH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lze udělit držiteli ČU SDH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na </a:t>
            </a:r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návrh SDH </a:t>
            </a:r>
            <a:r>
              <a:rPr lang="cs-CZ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uděluje </a:t>
            </a:r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výkonný výbor OSH</a:t>
            </a:r>
          </a:p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Čestné uznání OSH  - DIPLOM – STUŽKA</a:t>
            </a:r>
          </a:p>
          <a:p>
            <a:pPr marL="0" indent="0">
              <a:buNone/>
            </a:pPr>
            <a:endParaRPr lang="cs-CZ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(je podmínkou pro udělení  medailí  - </a:t>
            </a:r>
          </a:p>
          <a:p>
            <a:pPr marL="0" indent="0">
              <a:buNone/>
            </a:pPr>
            <a:r>
              <a:rPr lang="cs-CZ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Za </a:t>
            </a:r>
            <a:r>
              <a:rPr lang="cs-CZ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příkladnou práci 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cs-CZ" sz="1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zásluhy</a:t>
            </a:r>
            <a:r>
              <a:rPr lang="cs-CZ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cs-C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988"/>
          <a:stretch/>
        </p:blipFill>
        <p:spPr>
          <a:xfrm>
            <a:off x="323528" y="1844824"/>
            <a:ext cx="2952328" cy="43924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01008"/>
            <a:ext cx="1224136" cy="3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83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92088"/>
          </a:xfrm>
        </p:spPr>
        <p:txBody>
          <a:bodyPr/>
          <a:lstStyle/>
          <a:p>
            <a:pPr algn="l"/>
            <a:r>
              <a:rPr lang="cs-CZ" sz="3200" b="1" dirty="0">
                <a:solidFill>
                  <a:srgbClr val="FF0000"/>
                </a:solidFill>
                <a:latin typeface="Segoe Print" pitchFamily="2" charset="0"/>
              </a:rPr>
              <a:t>ČESTNÉ  UZNÁNÍ   (ČU</a:t>
            </a:r>
            <a:r>
              <a:rPr lang="cs-CZ" sz="3200" b="1" dirty="0" smtClean="0">
                <a:solidFill>
                  <a:srgbClr val="FF0000"/>
                </a:solidFill>
                <a:latin typeface="Segoe Print" pitchFamily="2" charset="0"/>
              </a:rPr>
              <a:t>)   KSH / SH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779912" y="1340768"/>
            <a:ext cx="5256584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* ČU KSH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návrh SDH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vyjádření VV OSH 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uděluje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VV KSH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nejdříve však po udělení  všech ocenění na úrovni OSH 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(ČU SDH, ČU OSH, 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Za příkladnou práci, Medaile Za zásluhy)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podmínkou  pro udělení  </a:t>
            </a:r>
            <a:r>
              <a:rPr lang="cs-CZ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Medaile sv. Floriána</a:t>
            </a:r>
          </a:p>
          <a:p>
            <a:pPr marL="0" indent="0">
              <a:buNone/>
            </a:pPr>
            <a:endParaRPr lang="cs-CZ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* ČU SH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návrh SDH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 </a:t>
            </a:r>
            <a:r>
              <a:rPr lang="cs-CZ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vyjádření VV OSH 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KSH</a:t>
            </a: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uděluje VV </a:t>
            </a:r>
            <a:r>
              <a:rPr lang="cs-CZ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SH ČMS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nejdříve však po udělení  všech ocenění na úrovni </a:t>
            </a: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OSH a KSH </a:t>
            </a:r>
            <a:endParaRPr lang="cs-CZ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(ČU SDH, ČU OSH, </a:t>
            </a: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ČU KSH,</a:t>
            </a: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Za příkladnou práci, Medaile Za </a:t>
            </a: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zásluhy, </a:t>
            </a:r>
          </a:p>
          <a:p>
            <a:pPr marL="0" indent="0">
              <a:buNone/>
            </a:pPr>
            <a:r>
              <a:rPr lang="cs-CZ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sv. Floriána)</a:t>
            </a:r>
            <a:endParaRPr lang="cs-CZ" sz="1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Podmínkou pro udělení </a:t>
            </a:r>
            <a:r>
              <a:rPr lang="cs-CZ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Medaile Za mimořádné zásluhy</a:t>
            </a:r>
            <a:endParaRPr lang="cs-CZ" sz="16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80" t="-917" r="58139" b="917"/>
          <a:stretch/>
        </p:blipFill>
        <p:spPr>
          <a:xfrm>
            <a:off x="395536" y="1415084"/>
            <a:ext cx="3345153" cy="4680520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09" y="1340768"/>
            <a:ext cx="997573" cy="3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4939"/>
            <a:ext cx="922667" cy="33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51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/>
          <a:lstStyle/>
          <a:p>
            <a:pPr algn="l"/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ČESTNÉ UZNÁNÍ  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39552" y="1196752"/>
            <a:ext cx="8147248" cy="49294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počet udělovaných  ČU je na rozhodnutí orgánu, který ČU uděluje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lze udělit opětovně</a:t>
            </a:r>
          </a:p>
          <a:p>
            <a:pPr>
              <a:buFontTx/>
              <a:buChar char="-"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lze možné udělit i jiným právním subjektům a cizím státním příslušníkům, kteří se významnou měrou přispívají k rozvoji činnosti SH ČMS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(např. </a:t>
            </a:r>
            <a:r>
              <a:rPr lang="cs-CZ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starosta obce, významný sponzor, jiné občanské </a:t>
            </a:r>
            <a:r>
              <a:rPr lang="cs-CZ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sdružení</a:t>
            </a: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988"/>
          <a:stretch/>
        </p:blipFill>
        <p:spPr>
          <a:xfrm>
            <a:off x="1835696" y="3573016"/>
            <a:ext cx="1656184" cy="2464078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58669"/>
            <a:ext cx="1224136" cy="3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55062"/>
            <a:ext cx="1224136" cy="3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55062"/>
            <a:ext cx="1053260" cy="3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005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Segoe Print" pitchFamily="2" charset="0"/>
              </a:rPr>
              <a:t>MEDAILE ZA PŘÍKLADNOU PRÁCI</a:t>
            </a:r>
            <a:br>
              <a:rPr lang="cs-CZ" sz="3200" b="1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uděluje se členům-hasičům a </a:t>
            </a:r>
            <a:r>
              <a:rPr lang="cs-CZ" sz="280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jednotkám SH ČMS</a:t>
            </a:r>
            <a:endParaRPr lang="cs-CZ" sz="2800" dirty="0"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2483768" y="1700808"/>
            <a:ext cx="6192688" cy="4536504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nejdříve po </a:t>
            </a:r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 letech </a:t>
            </a: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nepřetržité aktivní práce 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 členů po dovršení věku </a:t>
            </a:r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 let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podmínkou je udělení </a:t>
            </a:r>
            <a:r>
              <a:rPr lang="cs-C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ČU OSH </a:t>
            </a: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→ uplynutí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5–ti leté doby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na </a:t>
            </a:r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návrh SDH </a:t>
            </a: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po vyjádření OSH ji uděluje     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VV OSH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se neuděluje opětovně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ji udělit in memoriam</a:t>
            </a:r>
          </a:p>
          <a:p>
            <a:pPr>
              <a:buFontTx/>
              <a:buChar char="-"/>
            </a:pPr>
            <a:r>
              <a:rPr lang="cs-C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možné udělit i jiným právním subjektům a cizím státním příslušníkům, kteří se významnou měrou přispívají k rozvoji činnosti SH ČMS</a:t>
            </a:r>
          </a:p>
          <a:p>
            <a:pPr>
              <a:buFontTx/>
              <a:buChar char="-"/>
            </a:pPr>
            <a:endParaRPr lang="cs-CZ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870287"/>
            <a:ext cx="1656184" cy="4140460"/>
          </a:xfrm>
        </p:spPr>
      </p:pic>
    </p:spTree>
    <p:extLst>
      <p:ext uri="{BB962C8B-B14F-4D97-AF65-F5344CB8AC3E}">
        <p14:creationId xmlns="" xmlns:p14="http://schemas.microsoft.com/office/powerpoint/2010/main" val="29558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8" cy="1008112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                     </a:t>
            </a:r>
            <a:b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/>
            </a:r>
            <a:br>
              <a:rPr lang="cs-CZ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MEDAILE </a:t>
            </a:r>
            <a:r>
              <a:rPr lang="cs-CZ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ZA </a:t>
            </a:r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ZÁSLUHY</a:t>
            </a:r>
            <a:endParaRPr 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3131840" y="1700808"/>
            <a:ext cx="5616624" cy="4032448"/>
          </a:xfrm>
        </p:spPr>
        <p:txBody>
          <a:bodyPr>
            <a:normAutofit fontScale="62500" lnSpcReduction="20000"/>
          </a:bodyPr>
          <a:lstStyle/>
          <a:p>
            <a:pPr algn="just">
              <a:buFontTx/>
              <a:buChar char="-"/>
            </a:pP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uděluje </a:t>
            </a: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členům - hasičům </a:t>
            </a: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jednotkám  </a:t>
            </a:r>
          </a:p>
          <a:p>
            <a:pPr marL="0" indent="0" algn="just">
              <a:buNone/>
            </a:pP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SH ČMS</a:t>
            </a: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kteří se výrazně zasloužili o rozvoj </a:t>
            </a: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indent="0" algn="just">
              <a:buNone/>
            </a:pPr>
            <a:r>
              <a:rPr lang="cs-CZ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dobrovolného hasičstva</a:t>
            </a:r>
          </a:p>
          <a:p>
            <a:pPr algn="just">
              <a:buFontTx/>
              <a:buChar char="-"/>
            </a:pP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nejdříve </a:t>
            </a:r>
            <a:r>
              <a:rPr lang="cs-CZ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za 5 let </a:t>
            </a:r>
            <a:r>
              <a:rPr lang="cs-CZ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 udělení medaile</a:t>
            </a:r>
          </a:p>
          <a:p>
            <a:pPr marL="0" indent="0" algn="just">
              <a:buNone/>
            </a:pPr>
            <a:r>
              <a:rPr lang="cs-CZ" sz="32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Za příkladnou práci</a:t>
            </a:r>
          </a:p>
          <a:p>
            <a:pPr marL="0" indent="0" algn="just">
              <a:buNone/>
            </a:pPr>
            <a:r>
              <a:rPr lang="cs-C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  na </a:t>
            </a:r>
            <a:r>
              <a:rPr lang="cs-C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návrh SDH </a:t>
            </a: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po vyjádření OSH ji uděluje      </a:t>
            </a:r>
          </a:p>
          <a:p>
            <a:pPr marL="0" indent="0" algn="just">
              <a:buNone/>
            </a:pP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VV </a:t>
            </a: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OSH</a:t>
            </a:r>
          </a:p>
          <a:p>
            <a:pPr algn="just">
              <a:buFontTx/>
              <a:buChar char="-"/>
            </a:pPr>
            <a:r>
              <a:rPr lang="cs-C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medaile </a:t>
            </a: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 neuděluje opětovně</a:t>
            </a:r>
          </a:p>
          <a:p>
            <a:pPr algn="just">
              <a:buFontTx/>
              <a:buChar char="-"/>
            </a:pP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ji udělit in memoriam</a:t>
            </a:r>
          </a:p>
          <a:p>
            <a:pPr algn="just">
              <a:buFontTx/>
              <a:buChar char="-"/>
            </a:pPr>
            <a:r>
              <a:rPr lang="cs-CZ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lze možné udělit i jiným právním subjektům a cizím státním příslušníkům, kteří se významnou měrou přispívají k rozvoji činnosti SH </a:t>
            </a:r>
            <a:r>
              <a:rPr lang="cs-C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ČMS</a:t>
            </a:r>
            <a:r>
              <a:rPr lang="cs-CZ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93" t="-12551" r="2985" b="12551"/>
          <a:stretch/>
        </p:blipFill>
        <p:spPr>
          <a:xfrm>
            <a:off x="251520" y="908720"/>
            <a:ext cx="2653233" cy="4680520"/>
          </a:xfrm>
        </p:spPr>
      </p:pic>
    </p:spTree>
    <p:extLst>
      <p:ext uri="{BB962C8B-B14F-4D97-AF65-F5344CB8AC3E}">
        <p14:creationId xmlns="" xmlns:p14="http://schemas.microsoft.com/office/powerpoint/2010/main" val="16403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1238</TotalTime>
  <Words>2132</Words>
  <Application>Microsoft Office PowerPoint</Application>
  <PresentationFormat>Předvádění na obrazovce (4:3)</PresentationFormat>
  <Paragraphs>349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Exekutivní</vt:lpstr>
      <vt:lpstr>                                             STATUT ČESTNÝCH  VYZNAMENÁNÍ A TITULŮ  SH ČMS </vt:lpstr>
      <vt:lpstr>Statut vyznamenání  by měl být výboru SDH nápomocen při orientaci v pravidlech při udílení  vyznamenání. Udělení vyznamenání je formou uznání a poděkování za obětavou práci v hasičském hnutí.</vt:lpstr>
      <vt:lpstr>SH ČMS uděluje následující uznání, vyznamenání a tituly:</vt:lpstr>
      <vt:lpstr>SH ČMS uděluje následující uznání, vyznamenání a tituly:</vt:lpstr>
      <vt:lpstr>ČESTNÉ  UZNÁNÍ  (ČU)  SDH  /  OSH                     se uděluje členům - hasičům a org. jednotkám za aktivní činnost</vt:lpstr>
      <vt:lpstr>ČESTNÉ  UZNÁNÍ   (ČU)   KSH / SH </vt:lpstr>
      <vt:lpstr>ČESTNÉ UZNÁNÍ  </vt:lpstr>
      <vt:lpstr>MEDAILE ZA PŘÍKLADNOU PRÁCI uděluje se členům-hasičům a org. jednotkám SH ČMS</vt:lpstr>
      <vt:lpstr>                                    MEDAILE ZA ZÁSLUHY</vt:lpstr>
      <vt:lpstr>MEDAILE  SV. FLORIÁNA</vt:lpstr>
      <vt:lpstr>MEDAILE  ZA  MIMOŘÁDNÉ  ZÁSLUHY</vt:lpstr>
      <vt:lpstr>MEDAILE  ZA  VĚRNOST</vt:lpstr>
      <vt:lpstr>MEDAILE  ZA  ZÁSLUHY  O  VÝCHOVU</vt:lpstr>
      <vt:lpstr>ŘÁD SVATÉHO FLORIÁNA výběrové vyznamenání, které se uděluje členům-hasičům a org. jednotkám</vt:lpstr>
      <vt:lpstr>TITUL ZASLOUŽILÝ HASIČ výběrové vyznamenání, které se uděluje jen členům,</vt:lpstr>
      <vt:lpstr>TITULY:</vt:lpstr>
      <vt:lpstr>MEDAILE ZA MEZINÁRODNÍ SPOLUPRÁCI</vt:lpstr>
      <vt:lpstr>                ZÁSLUŽNÝ ŘÁD ČESKÉHO HASIČSTVA</vt:lpstr>
      <vt:lpstr>Čestný prapor SH  ČMS</vt:lpstr>
      <vt:lpstr>Snímek 20</vt:lpstr>
      <vt:lpstr>Návrh na udělení vyznamenání</vt:lpstr>
      <vt:lpstr>Předávání vyznamenání</vt:lpstr>
      <vt:lpstr>Vzor návrhu</vt:lpstr>
      <vt:lpstr>Doporučení</vt:lpstr>
      <vt:lpstr>Snímek 25</vt:lpstr>
      <vt:lpstr>Doporučení</vt:lpstr>
      <vt:lpstr>Snímek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  vyznamenání</dc:title>
  <dc:creator>Acer</dc:creator>
  <cp:lastModifiedBy>dkzdounky</cp:lastModifiedBy>
  <cp:revision>91</cp:revision>
  <dcterms:created xsi:type="dcterms:W3CDTF">2013-11-07T19:55:09Z</dcterms:created>
  <dcterms:modified xsi:type="dcterms:W3CDTF">2013-11-16T08:54:13Z</dcterms:modified>
</cp:coreProperties>
</file>