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1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66" r:id="rId16"/>
    <p:sldId id="277" r:id="rId17"/>
    <p:sldId id="278" r:id="rId18"/>
    <p:sldId id="279" r:id="rId19"/>
    <p:sldId id="280" r:id="rId20"/>
    <p:sldId id="281" r:id="rId21"/>
    <p:sldId id="267" r:id="rId22"/>
    <p:sldId id="274" r:id="rId23"/>
    <p:sldId id="275" r:id="rId24"/>
    <p:sldId id="282" r:id="rId25"/>
    <p:sldId id="283" r:id="rId26"/>
    <p:sldId id="285" r:id="rId27"/>
    <p:sldId id="286" r:id="rId28"/>
    <p:sldId id="284" r:id="rId29"/>
    <p:sldId id="276" r:id="rId30"/>
    <p:sldId id="268" r:id="rId31"/>
    <p:sldId id="269" r:id="rId3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24C13-E8A9-AB53-E4F4-939528E3E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CC931A-6FB2-20F6-8BFF-240688334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144C9A-7D5D-D60F-C795-78A3930B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4A0E25-9D86-6FDD-3AE0-A08CFC36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BA78F6-6E77-3CC5-B106-77426170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7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D0BF0-B747-4B39-A6EF-B6E6303E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D67DB4-D083-97A0-6F62-EDDEE6B5B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C00F6E-64E4-AE9E-1D3D-CAC66173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7937C4-2183-3E30-3238-A8B73C65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7CAC10-3B64-1545-BE33-4EFCFCC0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962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1DE9F56-5015-6B2A-FD99-4F2751B60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80154F-9A51-0E36-A195-2C5CAC3A1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896DC9-A75E-70F2-8B58-62C44B82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6D3859-7093-E6BD-FA48-DEF4FAFC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FC6774-5D60-AB8A-6B87-99CE520C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893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2ECE6-CF8C-6210-3BF2-21578A34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DB22C-D217-26D1-047B-DFAE1CA2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0BC4D6-CE49-E3D0-DD55-91FAC5EE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E98CB8-5330-34E2-7E2B-8E917F73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96FD7C-3424-B3C4-77EC-D6430285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520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AD0CC-9637-2460-215C-BF2CBFB1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DA3C06-7E49-2379-9302-B33AC1CAD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211F2B-611F-08C7-153B-67630764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469307-798B-BC4B-8673-DE86FC0D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9BF881-7AB0-58A3-C74F-A659F0A6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5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1BE11-2AB9-5870-536F-D2E869EF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EF77F-DCEF-A801-139A-08997D26D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DDFAA8-1684-F3AC-04FA-15E4DF936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26DF26-E7B4-BB8D-0D16-B5B53FB6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870D1-294B-D2B4-AF6A-127DD5FC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03D687-2ED7-2F52-65BB-0DCC595D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70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F95A2-9BC9-38FE-72AD-C441FFBA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84A9E2-F67F-B013-015F-9F032E9A0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F6F649-FBAA-ABB9-5A0B-0447A317D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DCD18A-16EA-E977-9C99-B47BDA9CF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6CA498-5DFA-A6E8-BCAB-4BB0DB79A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07279A-9CF8-CBB4-710A-D353CF24E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8D91CE-19C7-27D3-5C74-F09969E3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8C5199-24D8-E344-CFEA-2E3D893C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69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68553-2BFC-2BC4-8867-C042AA49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62805E-6F42-5854-A4BE-242B837D7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BC2B98-5EC1-8517-FEEB-9DB7690B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FF32F1-300E-37A2-B5AF-4C1969CA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8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2A242F-732A-8146-C2D4-27D9547B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4F21F09-B956-B704-4142-DF643FA8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84BBD9-7FF3-A67C-A889-4B163404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7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04AA2-8459-0AF2-ADDC-36B4E416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F1C5B3-7D10-A255-2956-D0E987103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6DF5E8-7C6F-B994-1FE0-25ABA36DC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B9064B-7CEE-1AE4-FDB1-E3089C8E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23B1A2-9D37-1958-136B-7ABB1B86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5899D1-6B77-7A2B-800A-1EA1121E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046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AED7E-775D-2F00-B7B9-8C01FC16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B436225-B7A4-2A88-69B7-6F8C30046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6450C8-74D5-60F0-7A22-D6A12EC34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460201-4E60-9A38-0C6B-C1ADA263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825190-D2CC-A9DE-6477-7AC51ECD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1D8271-D7C3-55DB-C830-A6B41821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1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1014CA9-F801-5BB3-6831-E781849F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8CD179-D0A2-76E3-7849-0E65901F9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A709A7-E549-4E51-2812-01C443514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950020-6090-FF3F-A7B7-975279E8B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ABB400-081C-3F57-D845-015C93A75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4668DA02-E0C0-0911-E9E5-185CF736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539"/>
            <a:ext cx="10515600" cy="4333684"/>
          </a:xfrm>
        </p:spPr>
        <p:txBody>
          <a:bodyPr>
            <a:normAutofit/>
          </a:bodyPr>
          <a:lstStyle/>
          <a:p>
            <a:pPr algn="ctr"/>
            <a:r>
              <a:rPr lang="cs-CZ" sz="8800" b="1" dirty="0">
                <a:solidFill>
                  <a:schemeClr val="tx1"/>
                </a:solidFill>
                <a:latin typeface="+mn-lt"/>
              </a:rPr>
              <a:t>AKTUALIZACE </a:t>
            </a:r>
            <a:br>
              <a:rPr lang="cs-CZ" sz="8800" b="1" dirty="0">
                <a:solidFill>
                  <a:schemeClr val="tx1"/>
                </a:solidFill>
                <a:latin typeface="+mn-lt"/>
              </a:rPr>
            </a:br>
            <a:r>
              <a:rPr lang="cs-CZ" sz="8800" b="1" dirty="0">
                <a:solidFill>
                  <a:schemeClr val="tx1"/>
                </a:solidFill>
                <a:latin typeface="+mn-lt"/>
              </a:rPr>
              <a:t>STANOV SH ČMS</a:t>
            </a:r>
            <a:br>
              <a:rPr lang="cs-CZ" sz="8800" b="1" dirty="0">
                <a:solidFill>
                  <a:schemeClr val="tx1"/>
                </a:solidFill>
                <a:latin typeface="+mn-lt"/>
              </a:rPr>
            </a:br>
            <a:r>
              <a:rPr lang="cs-CZ" sz="8800" b="1" dirty="0">
                <a:solidFill>
                  <a:schemeClr val="tx1"/>
                </a:solidFill>
                <a:latin typeface="+mn-lt"/>
              </a:rPr>
              <a:t>3. ČÁST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13BF3AB2-1661-0E2E-423D-47945C1F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5491"/>
            <a:ext cx="10515600" cy="561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Autor: Ing. Bc. Helena </a:t>
            </a:r>
            <a:r>
              <a:rPr lang="cs-CZ" sz="3200" b="1" dirty="0" err="1">
                <a:solidFill>
                  <a:schemeClr val="tx1"/>
                </a:solidFill>
              </a:rPr>
              <a:t>Kotrcová</a:t>
            </a:r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18DDB9A-6C3B-BBC1-1260-01DAE38DC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90" y="3486653"/>
            <a:ext cx="3987309" cy="30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56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D5A12F-AB29-CE05-F355-2C05841E2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1" y="398586"/>
            <a:ext cx="11441723" cy="62484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Čl.27 odstavec /2/      </a:t>
            </a:r>
            <a:r>
              <a:rPr lang="cs-CZ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doplnit poslední větu „Shromáždění starostů OSH může rozhodnout, vyžaduje-li to zájem SH ČMS, o prodloužení</a:t>
            </a:r>
            <a:r>
              <a:rPr lang="cs-CZ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b="1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zkrácení</a:t>
            </a:r>
            <a:r>
              <a:rPr lang="cs-CZ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této pětileté lhůty, nejdéle však o jeden rok.“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4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Čl.35 odstavec / 1/     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upravit text „Vedení KSH v případě ustavení tvoří starosta KSH a </a:t>
            </a:r>
            <a:r>
              <a:rPr lang="cs-CZ" sz="2400" b="1" u="sng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starostové příslušných OSH.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Není nutné, aby každý starosta OSH byl náměstkem ale na vedení by se měli podílet všechny příslušné okresy.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4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38 </a:t>
            </a: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jednání shromáždění představitelů v roce, kdy se konají volby ponechat na rozhodnutí okresů, zda volební jednání bude probíhat jako jednání shromáždění představitelů se sílou hlasu, jak je navrženo, nebo jestli proběhne jako dosud shromáždění delegátů s počtem delegátů dle klíče se sílou hlasu jeden delegát = jeden hlas.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4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42 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Stanovy znají jen okrsek s právní odpovědností, to znamená s registrací v rejstříku. V současné době je mnoho okrsků, které registraci odmítají, nemají zájem o čerpání dotací a registraci nepotřebují, nehledě na problémy s registrací (např. stanovení sídla okrsku, povolební změny). Jak to bude s okrskem bez právní odpovědnosti. Přestanou existovat a sbory budou nezařazené v okrsku?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4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Čl.60 odstavec /2/ 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upravit poslední větu „Ztráty nebo škody z vedlejší výdělečné činnosti musí vyrovnat </a:t>
            </a:r>
            <a:r>
              <a:rPr lang="cs-CZ" sz="2400" b="1" u="sng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ten, kdo škodu, nebo ztrátu z vedlejší výdělečné činnosti způsobil.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1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66860-D73C-AC3A-8302-ADE8DAB8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24"/>
            <a:ext cx="10515600" cy="1090246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OSH Žďár nad Sázavou </a:t>
            </a:r>
            <a:r>
              <a:rPr lang="cs-CZ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(doručeno 28.06.2023)</a:t>
            </a:r>
            <a:endParaRPr lang="cs-CZ" sz="7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A05D8-55F6-B144-E24E-5D6CC73C8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078523"/>
            <a:ext cx="10709031" cy="538089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usnesení č.124 </a:t>
            </a:r>
            <a:r>
              <a:rPr lang="cs-C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(Stanovy)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 návrhu úpravy stanov: ke zvážení možnost hlasování starostů KSH na Shromáždění starostů OSH (starosta SH ČMS jej má), s výjimkou zásadních hlasování o majetku, kde se hlasuje podle členské základny v okrese (1 hlas na 1.000 členů – nehlasuje ani starosta SH ČMS); v případě souběhu funkce starosta OSH a KSH hlasy 2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úvaha o zápis 2 statutárů do Spolkového rejstříku je oprávněná (starosta, náměstek)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při volbě výboru SDH není již uveden referent prevence jako doposud (čl.50) + pouze zástupce zájmových skupin (o koho se jedná)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Usnesení č. 131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VV OSH schvaluje připomínku k návrhu stanov SH ČMS: možnost hlasování starostů KSH na Shromáždění starostů OSH (starosta SH ČMS jej má), s výjimkou zásadních hlasování o majetku, kde se hlasuje podle členské základny v okrese (1 hlas na 1.000 členů – nehlasuje ani starosta SH ČMS); v případě souběhu funkce starosta OSH a KSH hlasy 2; pokud nebude návrh přijat, odejmout hlas starostovi SH ČMS a ponechat hlasování pouze starostům OSH.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78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BD9C0-C20C-9BF7-71B1-22A18DD51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737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Vedení SH ČMS </a:t>
            </a:r>
            <a:r>
              <a:rPr lang="cs-CZ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(doručeno 17.08.2023)</a:t>
            </a:r>
            <a:endParaRPr lang="cs-CZ" sz="7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FE4F02-4B5C-3415-2AA4-C4E18014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862"/>
            <a:ext cx="10515600" cy="50281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3 /2/ – odstranit – vyplývá ze zákonných úprav ČR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5 /6/ c) a další Zásady vnitřní organizace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– nahradit uvedenou zkratku okrsek SPO jiným termínem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5 /9/ </a:t>
            </a: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návrhu – statutární zástupce – sjednocení SH s pobočnými spolky: starosta a 1 náměstek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19 /2/ </a:t>
            </a: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Zásady členství a jeho vznik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– upřesnit členství fyzických osob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>
              <a:lnSpc>
                <a:spcPct val="107000"/>
              </a:lnSpc>
              <a:spcAft>
                <a:spcPts val="800"/>
              </a:spcAft>
            </a:pPr>
            <a:r>
              <a:rPr lang="cs-CZ" sz="2400" i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Členy jsou:	a)  hasiči, občané ČR nebo osoby s trvalým povolením pobytu  na území ČR, fyzické osoby starší osmnácti let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7760" indent="220980">
              <a:lnSpc>
                <a:spcPct val="107000"/>
              </a:lnSpc>
              <a:spcAft>
                <a:spcPts val="800"/>
              </a:spcAft>
            </a:pPr>
            <a:r>
              <a:rPr lang="cs-CZ" sz="2400" i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mladí hasiči, občané ČR nebo osoby s trvalým povolením pobytu  na území ČR, …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0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0E972-9A23-57F5-A2DC-667BA677E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257907"/>
            <a:ext cx="11242431" cy="645941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21 	Zánik členství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– upřesnit respektive sjednotit postup při přerušení a znovu nabytí členství (popř. uvést vnitřní předpis, který to řeší)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27 /1/ Sjezd SH ČMS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Návrh – doplnění, kde svolavatel uvede klíč k účasti delegátů </a:t>
            </a:r>
            <a:r>
              <a:rPr lang="cs-CZ" sz="2600" i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 podle klíče stanoveného svolavatelem ve volebním řádu…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28 – Shromáždění starostů OSH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– </a:t>
            </a:r>
            <a:r>
              <a:rPr lang="cs-CZ" sz="26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doplnění o starosty KSH</a:t>
            </a:r>
            <a:r>
              <a:rPr lang="cs-CZ" sz="2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rovnost hlasů, neslučitelnost funkcí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29 /1/ VV SH ČMS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– sjednocení principu VV KSH / VV SH ČMS (VV SH ČMS tvoří … </a:t>
            </a:r>
            <a:r>
              <a:rPr lang="cs-CZ" sz="26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starostové KSH.</a:t>
            </a:r>
            <a:r>
              <a:rPr lang="cs-CZ" sz="2600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30 /2/ Vedení SH ČMS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Calibri" panose="020F0502020204030204" pitchFamily="34" charset="0"/>
              <a:buChar char="-"/>
            </a:pPr>
            <a:r>
              <a:rPr lang="cs-CZ" sz="2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 na doplnění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cs-CZ" sz="2600" i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Vedení SH ČMS: c) vyřizuje běžné záležitosti řízení SH ČMS, které nejsou svěřené jiným orgánům SH ČMS, zejména záležitosti týkající se Kanceláře SH ČMS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59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BD3C7-588C-6B8F-534C-34004F68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170"/>
            <a:ext cx="10515600" cy="1616137"/>
          </a:xfrm>
        </p:spPr>
        <p:txBody>
          <a:bodyPr>
            <a:normAutofit/>
          </a:bodyPr>
          <a:lstStyle/>
          <a:p>
            <a:pPr algn="ctr"/>
            <a:r>
              <a:rPr lang="cs-CZ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OSH Beroun </a:t>
            </a:r>
            <a:r>
              <a:rPr lang="cs-CZ" sz="27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(doručeno 21.08.2023)</a:t>
            </a:r>
            <a:b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BBA8C-82E9-2CD5-62BA-395601137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seznámení s novým návrhem stanov členové VV OSH uvítali zpřehlednění a zkrácení stanov a zejména seznam používaných zkratek. Nikdo z členů neměl zásadní připomínky.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jediné navrhujeme zvážení a upravení - na shromáždění starostů OSH místo hlasu poradního, hlas rozhodovací pro starosty KSH.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29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74DAA-68C4-6DF6-0728-E059C227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567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OSH Praha - západ </a:t>
            </a:r>
            <a:r>
              <a:rPr lang="cs-CZ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(doručeno 29.08.2023)</a:t>
            </a:r>
            <a:endParaRPr lang="cs-CZ" sz="7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D5A12F-AB29-CE05-F355-2C05841E2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984"/>
            <a:ext cx="10181492" cy="501747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Upřesnění kompetencí Okresního shromáždění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čl. 38, odst. 5</a:t>
            </a: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navrhujeme přidat písmeno d) v následujícím znění: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delegáty sjezdu SH ČMS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Zdůvodnění: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Skutečnost, že delegáti sjezdu jsou voleni Okresním shromážděním, je již obsažen v čl. 27, odst. 1,  nicméně lze oprávněně předpokládat, že jednotliví starostové SDH při hledání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kompletencí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Okresního shromáždění hledat převážně v čl. 38, kde naleznou ostatní kompetence. Proto by bylo dle našeho názoru vhodné, aby i kompetence volby delegátů sjezdu byla explicitně uvedena v čl. 38.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071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CAAF4E-11E4-549F-04D3-0876A9E44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308"/>
            <a:ext cx="10515600" cy="6107723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5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Klíč delegátů Okresního shromáždění</a:t>
            </a:r>
            <a:endParaRPr lang="cs-CZ" sz="5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5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čl. 38, odst. 7</a:t>
            </a:r>
            <a:r>
              <a:rPr lang="cs-CZ" sz="5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navrhujeme následující znění:</a:t>
            </a:r>
            <a:endParaRPr lang="cs-CZ" sz="5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51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Okresní shromáždění představitelů rozhoduje sílou hlasů představitelů SDH. Tato síla hlasu je stanovena podle klíče, který určí svolavatel shromáždění. Síla hlasu starosty OSH a jeho 1. náměstka je rovna jedné.</a:t>
            </a:r>
            <a:endParaRPr lang="cs-CZ" sz="5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Zdůvodnění:</a:t>
            </a: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rámci našeho OSH již léta funguje klíč, který stanovuje, že každý sbor je zastoupen jedním zástupcem bez ohledu na počet členů, přičemž minimálně v rámci OSH je s takovýmto postupem obecný souhlas - jedná se o využití principu, kdy sbory jsou si rovny a mají tedy totožný hlas, jedná se tedy o zcela legitimní přístup, který bychom rádi zachovali. Rozumíme však i jiným zvyklostem v rámci jiných OSH, a proto navrhujeme variabilní klíč. Nelze také nezmínit </a:t>
            </a:r>
            <a:r>
              <a:rPr lang="cs-CZ" sz="4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technicko-organizační</a:t>
            </a:r>
            <a:r>
              <a:rPr lang="cs-C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aspekt úpravy - při aplikaci navrženého klíče je nutno počítat přibližně s dvojnásobným počtem zástupců SDH, což může (a v našem případě tak učiní) problémy s hledáním vhodného sálu pro shromáždění, rovněž výrazně stoupnou náklady na jeho uspořádání. V neposlední řadě. V neposlední řadě uvádím, že při svolání sjezdu je v návrhu stanov zvolen analogický postup - viz čl. 27, odst. 1 - </a:t>
            </a:r>
            <a:r>
              <a:rPr lang="cs-CZ" sz="4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"Sjezd SH ČMS tvoří starosta SH ČMS a jeho 1. náměstek a delegáti zvolení na Okresních shromážděních představitelů, podle klíče stanoveného svolavatelem"</a:t>
            </a:r>
            <a:r>
              <a:rPr lang="cs-CZ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cs-CZ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91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C6140-C73B-BFA0-F63D-138FCCFD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506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OSH Jindřichův Hradec </a:t>
            </a:r>
            <a:r>
              <a:rPr lang="cs-CZ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(doručeno 29.08.2023)</a:t>
            </a:r>
            <a:endParaRPr lang="cs-CZ" sz="7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D18014-8784-FECB-2E1C-4A31A58F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632"/>
            <a:ext cx="10515600" cy="565052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3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</a:t>
            </a:r>
            <a:r>
              <a:rPr lang="cs-CZ" sz="26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5, odst.3 písm. b) 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600" b="1" u="sng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zasahovat</a:t>
            </a:r>
            <a:r>
              <a:rPr lang="cs-CZ" sz="2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toto slovo bych vypustil z textu odstavce (definice je direktivní) nahradil spolupracuje…..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Odst. 12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nepřijatelné znění textu, zejména o </a:t>
            </a:r>
            <a:r>
              <a:rPr lang="cs-CZ" sz="26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podřízenostI</a:t>
            </a:r>
            <a:r>
              <a:rPr lang="cs-CZ" sz="2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členské základny a dalších orgánů z požadavku ústředních orgánů o konání a lhůtách termínu voleb. Nižší orgány stihly a realizovaly v drtivé většině (nadpoloviční počet okresů) volby do svých orgánů a není tedy důvod (krom argumentace placených míst) se přizpůsobovat definici -  sjezd posouvá pro pozice volených ústředních orgánů (usnesením SS OSH je orgán, který rozhodne, kdy bude konání sjezdu a třeba i mimořádný – v zájmu SH ČMS, (viz. Čl. 6 odst. 2 písm. b) o akceptaci menšiny VV SH ČMS) k rozhodnutí většiny (členská základna zastoupená při rozhodování na SS OSH).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20, odst. c)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hlas poradní u členů od 15. let (diskuze k problematice) by měl být uvnitř kolektivu MH a být tlumočen na VH vedoucím kolektivu. Členové kolektivu MH mají i dnes přístup na VH a mohou vyjadřovat své názory. Existují však také případy, že při vyžadování dodržování disciplíny a pravidel ze strany vedoucího je možné při „nespokojenosti“ členů MH (spíše pohodlnosti a nerespektování autorit) k tlaku na výměnu vedoucího. Vždy by mělo být vyslechnuty obě strany a pečlivě vyhodnocen další postup a řešení. Nebráním se vyjádření názoru, ale budovat další aparát rad a poradních orgánů není snad účelem změny stanov, ale jejich zjednodušení a laicky pochopitelnému pojetí činnosti…….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6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D435E-8B5F-3115-C53A-0752A4889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0645"/>
            <a:ext cx="10744200" cy="61663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28, odst. 5 písm. a)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tedy spíše projednává a rozhoduje o navrženém ročním rozpočtu SH ČMS a navrhuje a rozhoduje o výši příspěvku za jednotlivého člena na SH ČMS (ne na návrh VV SH ČMS, které proběhlo při poslední zvýšení příspěvků)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29, odst. 11 a 12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VV SH ČMS vykládá Stanovy SH ČMS ?????????? jak je vykládá, a proč,  bod 12 opět vnitřní předpisy (jaké staré? nové? Není upřesněné nikde v textu!!!!!!)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32, odst. 4 písm. d)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krajské shromáždění představitelů rozhoduje o dodatečném příspěvku na činnost KSH ???????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Dodatečný příspěvek od OSH na KSH a tím tedy členské základny každého OSH??????? PROČ a KDY!!!!!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53, odst. 2 a 3  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odstavce 2 kolektiv netvoří snad nejméně 5 členů!!!!!!!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odstavce 3 (odkaz na čl. 20, odst. c)  - proč tvořit orgány, když v kolektivu je velitel a příp. jeho zástupce?????????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64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D8771-E0AF-658C-B488-E3E56C31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OSH Tábor </a:t>
            </a:r>
            <a:r>
              <a:rPr lang="cs-CZ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(doručeno 30.08.2023)</a:t>
            </a:r>
            <a:endParaRPr lang="cs-CZ" sz="7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51DDD-3E5B-7461-0514-AFB126766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62707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b="1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</a:t>
            </a:r>
            <a:r>
              <a:rPr lang="en-US" sz="2300" b="1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 </a:t>
            </a:r>
            <a:r>
              <a:rPr lang="en-US" sz="2300" b="1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</a:t>
            </a:r>
            <a:r>
              <a:rPr lang="en-US" sz="2300" b="1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předmět</a:t>
            </a:r>
            <a:r>
              <a:rPr lang="en-US" sz="2300" b="1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činnosti</a:t>
            </a:r>
            <a:endParaRPr lang="cs-CZ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strike="sngStrike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/2/V SH ČMS, v </a:t>
            </a:r>
            <a:r>
              <a:rPr lang="en-US" sz="2300" strike="sngStrike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</a:t>
            </a:r>
            <a:r>
              <a:rPr lang="en-US" sz="2300" strike="sngStrike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strike="sngStrike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orgánech</a:t>
            </a:r>
            <a:r>
              <a:rPr lang="en-US" sz="2300" strike="sngStrike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300" strike="sngStrike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pobočných</a:t>
            </a:r>
            <a:r>
              <a:rPr lang="en-US" sz="2300" strike="sngStrike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strike="sngStrike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spolcích</a:t>
            </a:r>
            <a:r>
              <a:rPr lang="en-US" sz="2300" strike="sngStrike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300" strike="sngStrike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nepřipouští</a:t>
            </a:r>
            <a:r>
              <a:rPr lang="en-US" sz="2300" strike="sngStrike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strike="sngStrike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činnost</a:t>
            </a:r>
            <a:r>
              <a:rPr lang="en-US" sz="2300" strike="sngStrike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strike="sngStrike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která</a:t>
            </a:r>
            <a:r>
              <a:rPr lang="en-US" sz="2300" strike="sngStrike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strike="sngStrike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</a:t>
            </a:r>
            <a:r>
              <a:rPr lang="en-US" sz="2300" strike="sngStrike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strike="sngStrike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dovolena</a:t>
            </a:r>
            <a:r>
              <a:rPr lang="en-US" sz="2300" strike="sngStrike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strike="sngStrike" dirty="0" err="1">
                <a:solidFill>
                  <a:srgbClr val="FF0000"/>
                </a:solidFill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zákonem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-je </a:t>
            </a:r>
            <a:r>
              <a:rPr lang="en-US" sz="23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vymezeno</a:t>
            </a:r>
            <a:r>
              <a:rPr lang="en-US" sz="23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23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bodě</a:t>
            </a:r>
            <a:r>
              <a:rPr lang="en-US" sz="23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/1/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b="1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300" b="1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</a:t>
            </a:r>
            <a:r>
              <a:rPr lang="en-US" sz="2300" b="1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 </a:t>
            </a:r>
            <a:r>
              <a:rPr lang="en-US" sz="2300" b="1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Zásady</a:t>
            </a:r>
            <a:r>
              <a:rPr lang="en-US" sz="2300" b="1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vnitřní</a:t>
            </a:r>
            <a:r>
              <a:rPr lang="en-US" sz="2300" b="1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organizace</a:t>
            </a:r>
            <a:endParaRPr lang="cs-CZ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b="1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/9/</a:t>
            </a:r>
            <a:r>
              <a:rPr lang="en-US" sz="2300" b="1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Statutárním</a:t>
            </a:r>
            <a:r>
              <a:rPr lang="en-US" sz="2300" b="1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orgánem</a:t>
            </a:r>
            <a:r>
              <a:rPr lang="en-US" sz="2300" b="1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 ČMS je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starosta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 ČMS </a:t>
            </a:r>
            <a:r>
              <a:rPr lang="en-US" sz="2300" strike="sng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300" strike="sngStrike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</a:t>
            </a:r>
            <a:r>
              <a:rPr lang="en-US" sz="2300" strike="sng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1.náměstek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nebude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bod a)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změněn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starosta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1.náměstek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kolektivní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statutární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orgán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podepisují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společně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řešen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problém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zastoupení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určitých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situacích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aa) SH ČMS je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pověřený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1.náměstek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platit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bod aa)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pověří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starosta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VV 1.náměstka (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starostou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určen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statutárního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zástupce</a:t>
            </a:r>
            <a:r>
              <a:rPr lang="en-US" sz="2300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2300" u="sng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Platí</a:t>
            </a:r>
            <a:r>
              <a:rPr lang="en-US" sz="2300" u="sng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300" u="sng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300" u="sng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u="sng" dirty="0" err="1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úrovni</a:t>
            </a:r>
            <a:r>
              <a:rPr lang="en-US" sz="2300" u="sng" dirty="0">
                <a:effectLst/>
                <a:highlight>
                  <a:srgbClr val="FF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KSH,OSH,SPS a SDH.</a:t>
            </a:r>
            <a:endParaRPr lang="cs-CZ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7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AB98F-EA96-DCDD-3C5C-FB1950450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268941"/>
            <a:ext cx="11188089" cy="1636059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SE VE STANOVÁCH ODEHRÁLO OD LETOŠNÍHO JARNÍHO SHROMÁŽDĚNÍ</a:t>
            </a:r>
            <a:endParaRPr lang="cs-CZ" sz="7200" b="1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8A0DCC-E662-307C-7CE8-206D9EA2B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" y="1904999"/>
            <a:ext cx="11188089" cy="453883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úkolem pracovní skupiny bylo dořešit naplněnost jednotlivých pobočných spolků členskou základnou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připomenutí - my se nyní „tváříme“, že ten kdo je členem v SDH, je zároveň členem příslušného okrsku, okresu a kraje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naplněnost členskou základnou však </a:t>
            </a:r>
            <a:r>
              <a:rPr lang="cs-CZ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splňujeme pouze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SDH (základní pobočný spolek) a tím zároveň v SH ČMS (hlavní spolek).</a:t>
            </a:r>
          </a:p>
          <a:p>
            <a:pPr algn="just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A3C82C-AB0B-E50E-270A-8962EC50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10800" y="0"/>
            <a:ext cx="1381735" cy="20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81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7BFA65-4CF5-9FF1-B937-5404DDF59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031"/>
            <a:ext cx="10515600" cy="6224954"/>
          </a:xfrm>
        </p:spPr>
        <p:txBody>
          <a:bodyPr>
            <a:normAutofit fontScale="77500" lnSpcReduction="20000"/>
          </a:bodyPr>
          <a:lstStyle/>
          <a:p>
            <a:pPr marL="171450"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</a:t>
            </a:r>
            <a:r>
              <a:rPr lang="en-US" sz="2600" b="1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21Zánik </a:t>
            </a:r>
            <a:r>
              <a:rPr lang="en-US" sz="2600" b="1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členství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/1/</a:t>
            </a:r>
            <a:r>
              <a:rPr lang="en-US" sz="2600" b="1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Členství</a:t>
            </a:r>
            <a:r>
              <a:rPr lang="en-US" sz="2600" b="1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zaniká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usnesením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VV SDH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doručeno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písemné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prohlášení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bodu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a)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usnesením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VV SDH pro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neplacení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členských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příspěvků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usnesením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VV o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vyloučení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úmrtím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člena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zánikem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SDH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jehož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členem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</a:t>
            </a:r>
            <a:r>
              <a:rPr lang="en-US" sz="26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zánikem</a:t>
            </a:r>
            <a:r>
              <a:rPr lang="en-US" sz="26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 ČMS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</a:t>
            </a:r>
            <a:r>
              <a:rPr lang="en-US" sz="2600" b="1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22 </a:t>
            </a:r>
            <a:r>
              <a:rPr lang="en-US" sz="2600" b="1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Vyloučení</a:t>
            </a:r>
            <a:r>
              <a:rPr lang="en-US" sz="2600" b="1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člena</a:t>
            </a:r>
            <a:endParaRPr lang="cs-CZ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/2/ O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vyloučení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rozhoduje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VV SDH,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povinen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provinivšímu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členu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umožnit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jednání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kterém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této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záležitosti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rozhoduje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Pozvánka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toto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jednání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musí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být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tomuto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členu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doručena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vlastních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rukou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alespoň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dnů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přede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dnem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bylo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svoláno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jednání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Tento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neuplatní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případě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neplacení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členských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příspěvků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nepřevzetí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pozvánky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jednání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6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vyloučení</a:t>
            </a:r>
            <a:r>
              <a:rPr lang="en-US" sz="26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514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D5A12F-AB29-CE05-F355-2C05841E2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8892"/>
            <a:ext cx="10515600" cy="5838093"/>
          </a:xfrm>
        </p:spPr>
        <p:txBody>
          <a:bodyPr>
            <a:normAutofit/>
          </a:bodyPr>
          <a:lstStyle/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</a:t>
            </a:r>
            <a:r>
              <a:rPr lang="en-US" sz="2400" b="1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13 </a:t>
            </a:r>
            <a:r>
              <a:rPr lang="en-US" sz="2400" b="1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Centrální</a:t>
            </a:r>
            <a:r>
              <a:rPr lang="en-US" sz="2400" b="1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evidence a </a:t>
            </a:r>
            <a:r>
              <a:rPr lang="en-US" sz="2400" b="1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administrativa</a:t>
            </a: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/4/c)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členy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orgánů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SDH v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obvodu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své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územní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působnosti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</a:t>
            </a:r>
            <a:r>
              <a:rPr lang="en-US" sz="24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VV OSH </a:t>
            </a:r>
            <a:r>
              <a:rPr lang="en-US" sz="24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</a:t>
            </a:r>
            <a:r>
              <a:rPr lang="en-US" sz="24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povinnost</a:t>
            </a:r>
            <a:r>
              <a:rPr lang="en-US" sz="24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nepřenese</a:t>
            </a:r>
            <a:r>
              <a:rPr lang="en-US" sz="24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4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SDH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SDH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provádět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změny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funkcí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v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centrální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nebudou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tyto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změny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podloženy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kontrolovatelné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 je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psáno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dáno</a:t>
            </a:r>
            <a:r>
              <a:rPr lang="en-US" sz="24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</a:t>
            </a:r>
            <a:r>
              <a:rPr lang="en-US" sz="2400" b="1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32 </a:t>
            </a:r>
            <a:r>
              <a:rPr lang="en-US" sz="2400" b="1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Postavení</a:t>
            </a:r>
            <a:r>
              <a:rPr lang="en-US" sz="2400" b="1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vnitřní</a:t>
            </a:r>
            <a:r>
              <a:rPr lang="en-US" sz="2400" b="1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organizace</a:t>
            </a: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/2/viz. </a:t>
            </a:r>
            <a:r>
              <a:rPr lang="en-US" sz="24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Obecná</a:t>
            </a:r>
            <a:r>
              <a:rPr lang="en-US" sz="24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ustanovení</a:t>
            </a:r>
            <a:r>
              <a:rPr lang="en-US" sz="2400" dirty="0">
                <a:effectLst/>
                <a:highlight>
                  <a:srgbClr val="00FF00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Čl.5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614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3B13A-3CBB-0A02-4B53-6BD2A88B2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4769"/>
            <a:ext cx="10515600" cy="5532194"/>
          </a:xfrm>
        </p:spPr>
        <p:txBody>
          <a:bodyPr>
            <a:normAutofit fontScale="70000" lnSpcReduction="20000"/>
          </a:bodyPr>
          <a:lstStyle/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33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Krajské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shromáždění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představitelů</a:t>
            </a:r>
            <a:endParaRPr lang="cs-CZ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/1/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Tvoří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starosta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KSH,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pověřený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náměstek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1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představitelé</a:t>
            </a: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starostové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OSH v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obvodu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územní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působnosti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KSH.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B05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dalších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představitelů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jednotlivá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OSH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určí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VV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KSH.</a:t>
            </a:r>
            <a:r>
              <a:rPr lang="en-US" sz="31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Představiteli</a:t>
            </a: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OSH </a:t>
            </a:r>
            <a:r>
              <a:rPr lang="en-US" sz="31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starostou</a:t>
            </a: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OSH </a:t>
            </a:r>
            <a:r>
              <a:rPr lang="en-US" sz="31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určení</a:t>
            </a: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členové</a:t>
            </a: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VV OSH.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hlasem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poradním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zúčastňují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členové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VV KSH,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členové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KKRR a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vedoucí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AZH KSH. </a:t>
            </a:r>
            <a:endParaRPr lang="cs-CZ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nedává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smysl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aby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starosta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OSH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určoval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kdo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představitelem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OSH</a:t>
            </a:r>
            <a:endParaRPr lang="cs-CZ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41Starosta OSH,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náměstkové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zaměstnanci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OSH</a:t>
            </a:r>
            <a:endParaRPr lang="cs-CZ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/1/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Starosta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OSH:</a:t>
            </a:r>
            <a:endParaRPr lang="cs-CZ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 </a:t>
            </a:r>
            <a:r>
              <a:rPr lang="en-US" sz="31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určuje</a:t>
            </a: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</a:t>
            </a: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on,nebo</a:t>
            </a: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</a:t>
            </a: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1.náměstek je </a:t>
            </a:r>
            <a:r>
              <a:rPr lang="en-US" sz="3100" strike="sngStrike" dirty="0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členem</a:t>
            </a:r>
            <a:r>
              <a:rPr lang="en-US" sz="3100" strike="sngStrike" dirty="0">
                <a:solidFill>
                  <a:srgbClr val="FF0000"/>
                </a:solidFill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VV KSH</a:t>
            </a:r>
            <a:endParaRPr lang="cs-CZ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>
              <a:lnSpc>
                <a:spcPct val="107000"/>
              </a:lnSpc>
              <a:spcAft>
                <a:spcPts val="800"/>
              </a:spcAft>
            </a:pP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nedává</a:t>
            </a:r>
            <a:r>
              <a:rPr lang="en-US" sz="3100" dirty="0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effectLst/>
                <a:highlight>
                  <a:srgbClr val="00FFFF"/>
                </a:highlight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smysl</a:t>
            </a:r>
            <a:endParaRPr lang="cs-CZ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5545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B5774-33B0-7145-1CAB-14EA6032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06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OSH Semily </a:t>
            </a:r>
            <a:r>
              <a:rPr lang="cs-CZ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(doručeno 31.08.2023</a:t>
            </a:r>
            <a:r>
              <a:rPr lang="cs-CZ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43E066-BF15-5CC7-71B2-6E8226255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692"/>
            <a:ext cx="10515600" cy="53791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návrhu stanov jsou zrušeny Shromáždění delegátů OSH í Shromáždění delegátů sborů, které se konaly ve volebních letech.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Jejich funkci přebírá Krajské shromáždění představitelů resp. Okresní shromáždění představitelů.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Počet představitelů na Krajském shromáždění představitelů za jednotlivá OSH určuje VV KSH (čl. 33 odst. 1)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Síla hlasu je na Okresním shromáždění představitelů stanovena dle klíče za každých započatých 50 členů SDH jeden hlas (čl.38 odst. 7). </a:t>
            </a:r>
            <a:r>
              <a:rPr lang="cs-CZ" sz="2400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Sčítání hlasů bude komplikovanější a to na každém shromáždění.</a:t>
            </a:r>
            <a:r>
              <a:rPr lang="cs-CZ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Okresní shromáždění představitelů se koná nejméně jednou ročně (čl.38 odst. 2).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Síla hlasu na Shromáždění starostů OSH je dle klíče 1 hlas za každých započatých 1000 členů v záležitostech uvedených v článku 27 odst. 5 a 6 vyhrazených sjezdu SH ČMS (čl. 28 odst. 7a) v ostatních záležitostech má každý člen jeden hlas (čl. 28 odst. 7b).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43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BD639-12FD-3880-E6D1-6BBC5890A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2369"/>
            <a:ext cx="10515600" cy="604910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Proč na okresní úrovni mají mít představitelé různé počty hlasů pro všechna hlasování a na Shromáždění starostů OSH to není možné?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Okrsek SPO (okrsek s právní osobností) (čl. 42 – 46) je vedle okrsku popsaného jako koordinační orgán     (čl. 17 odst. 1, 4, 5) </a:t>
            </a:r>
            <a:r>
              <a:rPr lang="cs-CZ" sz="24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zbytečným navyšováním byrokracie a plýtváním finančních prostředků</a:t>
            </a:r>
            <a:r>
              <a:rPr lang="cs-CZ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Stejně tak jak by měl být okrsek pouze koordinačním orgánem, mělo by být i Krajské sdružení hasičů pouze koordinačním orgánem vedeným členem VV SH ČMS. Nevytvářet byrokratický moloch na krajské úrovni.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Krajské shromáždění představitelů rozhoduje o výši dodatečného příspěvku na činnost KSH (čl. 33 odst. 4d)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Zachovat financování KSH sdružením. Jinak se jedná o přenášení odpovědnosti za výši příspěvku na nižší úrovně.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ČL. 5 odst. 12 tento odstavec týkající se délky funkčního období zachovat v původním znění bez nesrozumitelného dodatku.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Doplnění do návrhu možnosti zkrácení funkčního období.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39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24519-42AA-8C99-5806-BF723BDB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OSH Plzeň - jih </a:t>
            </a:r>
            <a:r>
              <a:rPr lang="cs-CZ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(doručeno 31.08.2023)</a:t>
            </a:r>
            <a:endParaRPr lang="cs-CZ" sz="7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8443D-D1BC-EB9C-788B-AD3105A6D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493"/>
            <a:ext cx="10515600" cy="51933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Funkční období ukončit v řádném termínu.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highlight>
                  <a:srgbClr val="00FFFF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Úprava stanov čl. 22 Vyloučení člena soudně trestaný (pravomocně odsouzený), pokud kazí dobré jméno sdružení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pokud se jeho chování, vystupování neslučuje s dobrými mravy...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Jednotný volební cyklus, tedy sjezd ve volebním roce stejně jako nižší články.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16 Činnost kontrolních orgánů, bod 3 Jednání kontrolních orgánů se koná minimálně dvakrát ročně - dále pokračuje text z návrhu. Bod 4 Kontrolní úkoly provádí orgány podle plánu kontrolní činnosti a to zpravidla ve skupinách minimálně čtyřikrát  ročně - dále pokračovat dle textu návrhu 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34 VV KSH bod 1 VV KSH tvoří starosta KSH, jeho náměstí, členové zvolení  za jednotlivá OSH, vedoucí odborných rád. Jednání VV KSH se zúčastňuje s hlasem poradním předseda nebo jím pověřený člen KKRR a vedoucí AZH KSH.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8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C0FC7-C091-163A-02BB-574CC3A0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Josef Černý starosta KSH Plzeň - jih </a:t>
            </a:r>
            <a:r>
              <a:rPr lang="cs-CZ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(doručeno 31.08.2023)</a:t>
            </a:r>
            <a:endParaRPr lang="cs-CZ" sz="7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E42BED-DCFF-D7B3-CE5D-4B3A555E2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16 Činnost kontrolních orgánů, bod 3 Jednání kontrolních orgánů se koná minimálně dvakrát ročně - dále pokračuje text z návrhu. Bod 4 Kontrolní úkoly provádí orgány podle plánu kontrolní činnosti a to zpravidla ve skupinách minimálně čtyřikrát  ročně - dále pokračovat dle textu návrhu 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34 VV KSH bod 1 VV KSH tvoří starosta KSH, jeho náměstí, členové zvolení  za jednotlivá OSH, vedoucí odborných rád. Jednání VV KSH se zúčastňuje s hlasem poradním předseda nebo jím pověřený člen KKRR a vedoucí AZH KSH.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82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E8017-5322-A9EB-4D3C-18FC4A04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Petr </a:t>
            </a:r>
            <a:r>
              <a:rPr lang="cs-CZ" sz="36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Razima</a:t>
            </a:r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člen UORVO</a:t>
            </a:r>
            <a:r>
              <a:rPr lang="cs-CZ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(doručeno 08.09.2023)</a:t>
            </a:r>
            <a:endParaRPr lang="cs-CZ" sz="7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B723F-F177-4E02-97C5-F6999BE9D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492"/>
            <a:ext cx="10515600" cy="5181600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Čl. 3, odst. 2 - domnívám se, že toto ustanovení je zbytečné. Jedná se o </a:t>
            </a:r>
            <a:r>
              <a:rPr lang="cs-CZ" sz="24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becné</a:t>
            </a: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ustanovení, které je jistě zakotveno ve vyšších předpisech a když už, tak v našem právním řádu přeci platí, že co není zakázáno je povoleno. Ale za mě, zbytečné ustanovení.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Čl. 5, odst.9 a odst. 10 - po celou dobu prezentací se uvádělo, že 1. náměstek budu "pouze náhradníkem", pokud nebude moci starosta jakékoliv úrovně vykonávat svoji funkci a zde je 1. náměstek postav na stejnou </a:t>
            </a:r>
            <a:r>
              <a:rPr lang="cs-CZ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úrověň</a:t>
            </a:r>
            <a:r>
              <a:rPr lang="cs-CZ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jako starosta sboru. Navrhuji upravit text odst. 10 takto: "Za statutární orgán jedná </a:t>
            </a:r>
            <a:r>
              <a:rPr lang="cs-CZ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jedná</a:t>
            </a:r>
            <a:r>
              <a:rPr lang="cs-CZ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starosta. 1 náměstek zastupuje starostu v době jeho nepřítomnosti nebo v době, kdy starosta nevykonává funkci (případně nemůže dlouhodobě vykonávat funkci).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Čl. 9, odst. 4 navrhuji doplnění, že pozvánka na jednání musí být doručena členu svolávaného orgánu společně s programem a také stanovit termín, jak dlouho před vlastním jednání orgánu. Zamezíme tím zneužívání svolání z hodiny na hodinu.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228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40BA3F-E6DE-4D07-9D20-F8F946C51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862"/>
            <a:ext cx="10515600" cy="6072553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Čl. 17, odst. 4 - navrhuji doplnit, jaký má být název okrsku - obdobně jako v Čl. 5, aby nedošlo k lidové tvořivosti, co se týká názvů okrsků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Čl. 19, odst. 3 - navrhuji doplnit, že "automaticky" vzniká také členství ve všech pobočných spolcích v horizontální rovině tj. okrsek, okrsek SPO, okres (hl. město) a kraj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Čl. 19, odst. 4 - navrhuji doplnit text na "...vzniká dnem schválení </a:t>
            </a:r>
            <a:r>
              <a:rPr lang="cs-CZ" sz="2400" i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členské přihlášky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VV SDH"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Čl. 20, odst. 1 </a:t>
            </a:r>
            <a:r>
              <a:rPr lang="cs-CZ" sz="24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odst. 3 - Navrhuji přesunutí práva člena být volen do vyšších orgánů mezi základní práva člena. Podle mého názoru to není oprávnění, ale opravdu nezadatelné právo každého člena být volen.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všech úrovních se stanoví, co se týká svolání VH, že to </a:t>
            </a:r>
            <a:r>
              <a:rPr lang="cs-CZ" sz="24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shromáždění musí být 30 dnů před konáním vyššího orgánu, ale nikde není stanovena povinnost tohoto vyššího orgánu včas zveřejnit pozvánku s programem.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Čl. 29, odst. 11 - oprávnění vykládat stanovy přísluší VV SH ČMS? V původních stanovách to nebylo. Stejně, pokud se někdo bude </a:t>
            </a:r>
            <a:r>
              <a:rPr lang="cs-CZ" sz="24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chtět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soudit, bude to na soudu. Navrhuji toto ustanovení vypustit.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72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B0319-47EB-8BDF-862C-C4B9C821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431"/>
            <a:ext cx="10515600" cy="5884984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Čl. 33, odst. 4, písm. d) - KSP rozhoduje o příplatku na činnost KSH ... Když jsme diskutovali výši členského příspěvku a </a:t>
            </a:r>
            <a:r>
              <a:rPr lang="cs-CZ" sz="2400" dirty="0" err="1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vyši</a:t>
            </a: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odvodu z OSH na SH, bylo jedním z argumentů také to, že součástí tohoto "navýšeného" odvodu bude také příspěvek na financování KSH, který už nebudou posílat OSH, ale příspěvek půjde centrálně ze SH. Navíc sbory viz. čl. 4 nemají povinnost přispívat na činnost KSH. Navrhuji proto tento bod zcela vypustit a ponechat na případné dobrovolnosti ze strany OSH, jestli budou dále a v jaké výši přispívat na činnost KSH (také to OSH nemají nikde uloženo)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Čl. 38 - neměla by být zakotvena povinnost zvolit delegáty na sjezd či krajské shromáždění představitelů dle klíče stanoveného svolavatelem?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Čl. 49, </a:t>
            </a:r>
            <a:r>
              <a:rPr lang="cs-CZ" sz="2400" dirty="0" err="1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odst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2 - běžná praxe u sborů je, že se většina valných hromad SDH koná na podzim, tedy před obdobím vyhlášených voleb (z dikce a předchozích ustanovení se domnívám, že tímto obdobím je kalendářní rok). To by tedy znamenalo, že ve volební období by se museli konal dvě valné hromady SDH. Jedna na jaře a jedna na podzim. S tím by měla hodně velká část sborů problém. Pokud je moje domněnka o období vyhlášení voleb správná, potom by chtělo nějak zapracovat možnost, že SDH mohou volit již před koncem kalendářního roku.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0640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5B31B-1877-C440-91A8-7BBA4DF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5" y="161366"/>
            <a:ext cx="10988797" cy="102197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JSME TO VYŘEŠILI?</a:t>
            </a:r>
            <a:endParaRPr lang="cs-CZ" sz="7200" b="1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4A7AC-94B4-7D5F-00AD-70A4527A6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0" y="1183342"/>
            <a:ext cx="11094305" cy="5260489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Dořešili jsme členství v pobočných spolcích na stupni okrskovém, okresním (resp. městském) a krajském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3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33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Stanovách bylo použito ustanovení ze stanov SOKOLA „Členství osoby v SH ČMS je možné pouze v jednom SDH, </a:t>
            </a:r>
            <a:r>
              <a:rPr lang="cs-CZ" sz="33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čímž vzniká i členství v příslušných vyšších pobočných spolcích (okrsku SPO, OSH, MSH, KSH)</a:t>
            </a:r>
            <a:r>
              <a:rPr lang="cs-CZ" sz="33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 hlavním spolku.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3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Členství v ÚHŠ, CHH a SÚZ jsme v případě ÚHŠ A CHH vyřešili změnou těchto pobočných spolků na </a:t>
            </a:r>
            <a:r>
              <a:rPr lang="cs-CZ" sz="3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ZAPSANÉ ÚSTAVY </a:t>
            </a:r>
            <a:r>
              <a:rPr lang="cs-CZ" sz="3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 případě SÚZ úplným odstraněním tohoto pobočného spolku ze stanov </a:t>
            </a:r>
          </a:p>
          <a:p>
            <a:pPr marL="514350" lvl="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cs-CZ" sz="33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AA5F49-38E2-5C78-9284-475E9987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59488" y="164126"/>
            <a:ext cx="745124" cy="11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99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74DAA-68C4-6DF6-0728-E059C227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7" y="445477"/>
            <a:ext cx="10789505" cy="2679821"/>
          </a:xfrm>
        </p:spPr>
        <p:txBody>
          <a:bodyPr>
            <a:normAutofit/>
          </a:bodyPr>
          <a:lstStyle/>
          <a:p>
            <a:pPr algn="ctr"/>
            <a:r>
              <a:rPr lang="cs-CZ" sz="8800" b="1" dirty="0">
                <a:latin typeface="+mn-lt"/>
              </a:rPr>
              <a:t>OTÁZKY?</a:t>
            </a:r>
            <a:endParaRPr lang="cs-CZ" sz="4800" dirty="0">
              <a:latin typeface="+mn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D4AE10E-0B96-9803-4CF3-39CCB4A6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23" y="3006969"/>
            <a:ext cx="3681412" cy="28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1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74DAA-68C4-6DF6-0728-E059C227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7" y="1233709"/>
            <a:ext cx="10789505" cy="1891589"/>
          </a:xfrm>
        </p:spPr>
        <p:txBody>
          <a:bodyPr>
            <a:normAutofit/>
          </a:bodyPr>
          <a:lstStyle/>
          <a:p>
            <a:pPr algn="ctr"/>
            <a:r>
              <a:rPr lang="cs-CZ" sz="8000" b="1" dirty="0">
                <a:latin typeface="+mn-lt"/>
              </a:rPr>
              <a:t>DĚKUJI ZA POZORNOST</a:t>
            </a:r>
            <a:br>
              <a:rPr lang="cs-CZ" dirty="0">
                <a:latin typeface="+mn-lt"/>
              </a:rPr>
            </a:br>
            <a:endParaRPr lang="cs-CZ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18DDE7-9E13-BEA9-DD3B-2CE66559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641" y="2585304"/>
            <a:ext cx="4247051" cy="392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2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129AF-38EB-2492-91CE-305D5054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656382"/>
            <a:ext cx="11106027" cy="1582615"/>
          </a:xfrm>
        </p:spPr>
        <p:txBody>
          <a:bodyPr>
            <a:normAutofit fontScale="90000"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cs-CZ" sz="49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 JSOU DVĚ CESTY</a:t>
            </a:r>
            <a:br>
              <a:rPr lang="cs-CZ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E1DFB-6895-E218-1E49-11BCC2464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2238998"/>
            <a:ext cx="7784123" cy="3672224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cs-CZ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zrušení</a:t>
            </a:r>
            <a:r>
              <a:rPr lang="cs-CZ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současných pobočných spolků ÚHŠ a CHH a </a:t>
            </a:r>
            <a:r>
              <a:rPr lang="cs-CZ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založení</a:t>
            </a:r>
            <a:r>
              <a:rPr lang="cs-CZ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nových zapsaných ústavů ÚHŠ a CHH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přeměna</a:t>
            </a:r>
            <a:r>
              <a:rPr lang="cs-CZ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současných pobočných spolků ÚHŠ a CHH na zapsané ústavy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26BE35-449E-94DF-EBD0-F4CB29A1E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238998"/>
            <a:ext cx="3122612" cy="309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097C75C-3249-114C-9383-0ADDE43B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992" y="2286000"/>
            <a:ext cx="3560885" cy="3429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FC43E4-AD63-6301-E2AE-195C1492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199292"/>
            <a:ext cx="11371385" cy="1934308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SKUPINA ŽÁDÁ VV SH ČMS, PŘÍPADNĚ VEDENÍ SH ČMS O PROVĚŘENÍ TĚCHTO CEST</a:t>
            </a:r>
            <a:endParaRPr lang="cs-CZ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634B69-446C-2815-7705-2F828ABDD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2133600"/>
            <a:ext cx="7831016" cy="434926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3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která bude vhodnější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3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 jednotlivé cesty obnášejí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3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případné stanovení harmonogramu  jednotlivých kroků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5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vyřešení přechodného období a majetkových záležitostí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09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93C7FD-DF3C-3C44-B2AB-FB96F8BAE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4" y="738554"/>
            <a:ext cx="11312770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cs-CZ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celorepublikové diskuse půjdou stanovy s upraveným členstvím, Vy je nyní dostanete ve formě změn od jarního shromáždění.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EFBA1D5-0D4A-0380-04FD-F71F9A36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698" y="3207081"/>
            <a:ext cx="3604603" cy="35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1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74DAA-68C4-6DF6-0728-E059C227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75" y="293077"/>
            <a:ext cx="10820938" cy="1922585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HARMONOGRAM</a:t>
            </a: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PŘEDSTAVENÝ NA SHROMÁŽDĚNÍ STAROSTŮ V PŘIBYSLAVI DNE 22.10.2022 </a:t>
            </a:r>
            <a:endParaRPr lang="cs-CZ" sz="66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4F9F290-AB6F-E950-B0B5-287FA15A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257" y="2004017"/>
            <a:ext cx="8767146" cy="225202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343B2B3-C44A-E75F-B3ED-B2C0D9EE7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082" y="4364192"/>
            <a:ext cx="6042992" cy="22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74DAA-68C4-6DF6-0728-E059C227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1" y="140678"/>
            <a:ext cx="10930181" cy="9144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PŘIPOMÍNKY</a:t>
            </a:r>
            <a:endParaRPr lang="cs-CZ" sz="4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D5A12F-AB29-CE05-F355-2C05841E2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1" y="1172308"/>
            <a:ext cx="11230707" cy="554501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připomínky v celorepublikové diskusi nebyly vznášeny duplicitně, zveřejníme prostřednictvím této prezentace již vznesené připomínky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připomínky, které se netýkaly stanov, nebyly akceptovány a nejsou součástí prezentace</a:t>
            </a:r>
            <a:endParaRPr lang="cs-CZ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připomínky jsme rozdělily následujícím způsobem: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zeleně podbarvené jsou ty, kterým bude vyhověno, a budou zapracovány</a:t>
            </a:r>
            <a:endParaRPr lang="cs-CZ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žlutě podbarvené bude rozhodovat Shromáždění starostů OSH</a:t>
            </a:r>
            <a:endParaRPr lang="cs-CZ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modře podbarvené připomínky pracovní skupina nedoporučuje </a:t>
            </a:r>
            <a:endParaRPr lang="cs-CZ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94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74DAA-68C4-6DF6-0728-E059C227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24"/>
            <a:ext cx="10515600" cy="961292"/>
          </a:xfrm>
        </p:spPr>
        <p:txBody>
          <a:bodyPr>
            <a:normAutofit/>
          </a:bodyPr>
          <a:lstStyle/>
          <a:p>
            <a:pPr algn="ctr"/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OSH Rychnov nad Kněžnou </a:t>
            </a:r>
            <a:r>
              <a:rPr lang="cs-CZ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(doručeno 16.07.2023)</a:t>
            </a:r>
            <a:endParaRPr lang="cs-CZ" sz="7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D5A12F-AB29-CE05-F355-2C05841E2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5181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4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Čl.5 odstavec /12/    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důvodu nesrozumitelnosti vynechat text v závěru článku “ Pokud volby do orgánů na jednotlivých….“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4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Čl.9 odstavec /1/         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upravit způsobilost jednání sjezdu stejně jako u jednání shromáždění starostů OSH a rozhodovacích orgánů pobočných spolků 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4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Čl.19 odstavec /3/      </a:t>
            </a:r>
            <a:r>
              <a:rPr lang="cs-CZ" sz="2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řešit členství ve všech pobočných spolcích včetně okrsků, OSH, MSH, KSH. Za současného stavu okrsky, OSH, MSH, KSH nemají dle stanov žádné členy, jelikož členství vzniká jen v příslušném SDH a hlavním spolku SH ČMS.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4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Čl.21 odstavec /1/      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zánik členství písemným prohlášením člena je problém, protože končící člen většinou písemné prohlášení nedá, oznámí to jen ústně. Potom nezbývá než člena vést v evidenci do doby, než je možné ukončit členství dle /1/b nebo /1/c. Potom se zdá článek /1/ a nadbytečným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4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Čl.22 odstavec /3/      </a:t>
            </a:r>
            <a:r>
              <a:rPr lang="cs-CZ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doplnit minimální dobu vyloučení, než se může bývalý člen opět ucházet o členství – např. 1 rok od pominutí důvodu vyloučení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687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3875</Words>
  <Application>Microsoft Office PowerPoint</Application>
  <PresentationFormat>Širokoúhlá obrazovka</PresentationFormat>
  <Paragraphs>165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Lucida Sans Unicode</vt:lpstr>
      <vt:lpstr>Tahoma</vt:lpstr>
      <vt:lpstr>Times New Roman</vt:lpstr>
      <vt:lpstr>Motiv Office</vt:lpstr>
      <vt:lpstr>AKTUALIZACE  STANOV SH ČMS 3. ČÁST</vt:lpstr>
      <vt:lpstr>CO SE VE STANOVÁCH ODEHRÁLO OD LETOŠNÍHO JARNÍHO SHROMÁŽDĚNÍ</vt:lpstr>
      <vt:lpstr>JAK JSME TO VYŘEŠILI?</vt:lpstr>
      <vt:lpstr>ZDE JSOU DVĚ CESTY </vt:lpstr>
      <vt:lpstr>PRACOVNÍ SKUPINA ŽÁDÁ VV SH ČMS, PŘÍPADNĚ VEDENÍ SH ČMS O PROVĚŘENÍ TĚCHTO CEST</vt:lpstr>
      <vt:lpstr>Prezentace aplikace PowerPoint</vt:lpstr>
      <vt:lpstr>HARMONOGRAM  PŘEDSTAVENÝ NA SHROMÁŽDĚNÍ STAROSTŮ V PŘIBYSLAVI DNE 22.10.2022 </vt:lpstr>
      <vt:lpstr>PŘIPOMÍNKY</vt:lpstr>
      <vt:lpstr>1. OSH Rychnov nad Kněžnou (doručeno 16.07.2023)</vt:lpstr>
      <vt:lpstr>Prezentace aplikace PowerPoint</vt:lpstr>
      <vt:lpstr>2. OSH Žďár nad Sázavou (doručeno 28.06.2023)</vt:lpstr>
      <vt:lpstr>3. Vedení SH ČMS (doručeno 17.08.2023)</vt:lpstr>
      <vt:lpstr>Prezentace aplikace PowerPoint</vt:lpstr>
      <vt:lpstr>4. OSH Beroun (doručeno 21.08.2023) </vt:lpstr>
      <vt:lpstr>5. OSH Praha - západ (doručeno 29.08.2023)</vt:lpstr>
      <vt:lpstr>Prezentace aplikace PowerPoint</vt:lpstr>
      <vt:lpstr>6. OSH Jindřichův Hradec (doručeno 29.08.2023)</vt:lpstr>
      <vt:lpstr>Prezentace aplikace PowerPoint</vt:lpstr>
      <vt:lpstr>7. OSH Tábor (doručeno 30.08.2023)</vt:lpstr>
      <vt:lpstr>Prezentace aplikace PowerPoint</vt:lpstr>
      <vt:lpstr>Prezentace aplikace PowerPoint</vt:lpstr>
      <vt:lpstr>Prezentace aplikace PowerPoint</vt:lpstr>
      <vt:lpstr>8. OSH Semily (doručeno 31.08.2023)</vt:lpstr>
      <vt:lpstr>Prezentace aplikace PowerPoint</vt:lpstr>
      <vt:lpstr>9. OSH Plzeň - jih (doručeno 31.08.2023)</vt:lpstr>
      <vt:lpstr>10. Josef Černý starosta KSH Plzeň - jih (doručeno 31.08.2023)</vt:lpstr>
      <vt:lpstr>11. Petr Razima  člen UORVO (doručeno 08.09.2023)</vt:lpstr>
      <vt:lpstr>Prezentace aplikace PowerPoint</vt:lpstr>
      <vt:lpstr>Prezentace aplikace PowerPoint</vt:lpstr>
      <vt:lpstr>OTÁZKY?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AKTUALIZACE  STANOV SH ČMS 3. ČÁST</dc:title>
  <dc:creator>Markéta Samková</dc:creator>
  <cp:lastModifiedBy>kancelar</cp:lastModifiedBy>
  <cp:revision>34</cp:revision>
  <cp:lastPrinted>2023-11-01T13:07:19Z</cp:lastPrinted>
  <dcterms:created xsi:type="dcterms:W3CDTF">2023-10-08T11:02:14Z</dcterms:created>
  <dcterms:modified xsi:type="dcterms:W3CDTF">2023-11-01T13:07:44Z</dcterms:modified>
</cp:coreProperties>
</file>